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5"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6" d="100"/>
          <a:sy n="96" d="100"/>
        </p:scale>
        <p:origin x="-408" y="29"/>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403994801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0"/>
            <a:ext cx="9144000" cy="5176499"/>
          </a:xfrm>
          <a:prstGeom prst="rect">
            <a:avLst/>
          </a:prstGeom>
          <a:gradFill>
            <a:gsLst>
              <a:gs pos="0">
                <a:srgbClr val="003171"/>
              </a:gs>
              <a:gs pos="100000">
                <a:srgbClr val="549FFF"/>
              </a:gs>
            </a:gsLst>
            <a:lin ang="7920000" scaled="0"/>
          </a:gradFill>
          <a:ln>
            <a:noFill/>
          </a:ln>
        </p:spPr>
        <p:txBody>
          <a:bodyPr lIns="91425" tIns="45700" rIns="91425" bIns="45700" anchor="ctr" anchorCtr="0">
            <a:noAutofit/>
          </a:bodyPr>
          <a:lstStyle/>
          <a:p>
            <a:endParaRPr/>
          </a:p>
        </p:txBody>
      </p:sp>
      <p:sp>
        <p:nvSpPr>
          <p:cNvPr id="9" name="Shape 9"/>
          <p:cNvSpPr/>
          <p:nvPr/>
        </p:nvSpPr>
        <p:spPr>
          <a:xfrm flipH="1">
            <a:off x="-3832" y="12039"/>
            <a:ext cx="10925833"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10" name="Shape 10"/>
          <p:cNvSpPr/>
          <p:nvPr/>
        </p:nvSpPr>
        <p:spPr>
          <a:xfrm flipH="1">
            <a:off x="14659" y="660"/>
            <a:ext cx="10500940"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b" anchorCtr="0">
            <a:noAutofit/>
          </a:bodyPr>
          <a:lstStyle/>
          <a:p>
            <a:endParaRPr/>
          </a:p>
        </p:txBody>
      </p:sp>
      <p:sp>
        <p:nvSpPr>
          <p:cNvPr id="11" name="Shape 11"/>
          <p:cNvSpPr/>
          <p:nvPr/>
        </p:nvSpPr>
        <p:spPr>
          <a:xfrm>
            <a:off x="-846666" y="-661"/>
            <a:ext cx="2167466"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endParaRPr/>
          </a:p>
        </p:txBody>
      </p:sp>
      <p:sp>
        <p:nvSpPr>
          <p:cNvPr id="12" name="Shape 12"/>
          <p:cNvSpPr/>
          <p:nvPr/>
        </p:nvSpPr>
        <p:spPr>
          <a:xfrm rot="10800000" flipH="1">
            <a:off x="-524933" y="131"/>
            <a:ext cx="1403434"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endParaRPr/>
          </a:p>
        </p:txBody>
      </p:sp>
      <p:sp>
        <p:nvSpPr>
          <p:cNvPr id="13" name="Shape 13"/>
          <p:cNvSpPr txBox="1">
            <a:spLocks noGrp="1"/>
          </p:cNvSpPr>
          <p:nvPr>
            <p:ph type="ctrTitle"/>
          </p:nvPr>
        </p:nvSpPr>
        <p:spPr>
          <a:xfrm>
            <a:off x="1082040" y="1242060"/>
            <a:ext cx="7050900" cy="1102500"/>
          </a:xfrm>
          <a:prstGeom prst="rect">
            <a:avLst/>
          </a:prstGeom>
        </p:spPr>
        <p:txBody>
          <a:bodyPr lIns="91425" tIns="91425" rIns="91425" bIns="91425" anchor="b" anchorCtr="0"/>
          <a:lstStyle>
            <a:lvl1pPr indent="304800" algn="r">
              <a:buClr>
                <a:schemeClr val="lt1"/>
              </a:buClr>
              <a:buSzPct val="100000"/>
              <a:defRPr sz="4800">
                <a:solidFill>
                  <a:schemeClr val="lt1"/>
                </a:solidFill>
              </a:defRPr>
            </a:lvl1pPr>
            <a:lvl2pPr indent="304800" algn="r">
              <a:buClr>
                <a:schemeClr val="lt1"/>
              </a:buClr>
              <a:buSzPct val="100000"/>
              <a:defRPr sz="4800">
                <a:solidFill>
                  <a:schemeClr val="lt1"/>
                </a:solidFill>
              </a:defRPr>
            </a:lvl2pPr>
            <a:lvl3pPr indent="304800" algn="r">
              <a:buClr>
                <a:schemeClr val="lt1"/>
              </a:buClr>
              <a:buSzPct val="100000"/>
              <a:defRPr sz="4800">
                <a:solidFill>
                  <a:schemeClr val="lt1"/>
                </a:solidFill>
              </a:defRPr>
            </a:lvl3pPr>
            <a:lvl4pPr indent="304800" algn="r">
              <a:buClr>
                <a:schemeClr val="lt1"/>
              </a:buClr>
              <a:buSzPct val="100000"/>
              <a:defRPr sz="4800">
                <a:solidFill>
                  <a:schemeClr val="lt1"/>
                </a:solidFill>
              </a:defRPr>
            </a:lvl4pPr>
            <a:lvl5pPr indent="304800" algn="r">
              <a:buClr>
                <a:schemeClr val="lt1"/>
              </a:buClr>
              <a:buSzPct val="100000"/>
              <a:defRPr sz="4800">
                <a:solidFill>
                  <a:schemeClr val="lt1"/>
                </a:solidFill>
              </a:defRPr>
            </a:lvl5pPr>
            <a:lvl6pPr indent="304800" algn="r">
              <a:buClr>
                <a:schemeClr val="lt1"/>
              </a:buClr>
              <a:buSzPct val="100000"/>
              <a:defRPr sz="4800">
                <a:solidFill>
                  <a:schemeClr val="lt1"/>
                </a:solidFill>
              </a:defRPr>
            </a:lvl6pPr>
            <a:lvl7pPr indent="304800" algn="r">
              <a:buClr>
                <a:schemeClr val="lt1"/>
              </a:buClr>
              <a:buSzPct val="100000"/>
              <a:defRPr sz="4800">
                <a:solidFill>
                  <a:schemeClr val="lt1"/>
                </a:solidFill>
              </a:defRPr>
            </a:lvl7pPr>
            <a:lvl8pPr indent="304800" algn="r">
              <a:buClr>
                <a:schemeClr val="lt1"/>
              </a:buClr>
              <a:buSzPct val="100000"/>
              <a:defRPr sz="4800">
                <a:solidFill>
                  <a:schemeClr val="lt1"/>
                </a:solidFill>
              </a:defRPr>
            </a:lvl8pPr>
            <a:lvl9pPr indent="304800" algn="r">
              <a:buClr>
                <a:schemeClr val="lt1"/>
              </a:buClr>
              <a:buSzPct val="100000"/>
              <a:defRPr sz="4800">
                <a:solidFill>
                  <a:schemeClr val="lt1"/>
                </a:solidFill>
              </a:defRPr>
            </a:lvl9pPr>
          </a:lstStyle>
          <a:p>
            <a:endParaRPr/>
          </a:p>
        </p:txBody>
      </p:sp>
      <p:sp>
        <p:nvSpPr>
          <p:cNvPr id="14" name="Shape 14"/>
          <p:cNvSpPr txBox="1">
            <a:spLocks noGrp="1"/>
          </p:cNvSpPr>
          <p:nvPr>
            <p:ph type="subTitle" idx="1"/>
          </p:nvPr>
        </p:nvSpPr>
        <p:spPr>
          <a:xfrm>
            <a:off x="1082040" y="2423159"/>
            <a:ext cx="7035899" cy="694199"/>
          </a:xfrm>
          <a:prstGeom prst="rect">
            <a:avLst/>
          </a:prstGeom>
        </p:spPr>
        <p:txBody>
          <a:bodyPr lIns="91425" tIns="91425" rIns="91425" bIns="91425" anchor="t" anchorCtr="0"/>
          <a:lstStyle>
            <a:lvl1pPr marL="0" indent="152400" algn="r">
              <a:buClr>
                <a:schemeClr val="lt1"/>
              </a:buClr>
              <a:buSzPct val="100000"/>
              <a:buNone/>
              <a:defRPr sz="2400">
                <a:solidFill>
                  <a:schemeClr val="lt1"/>
                </a:solidFill>
              </a:defRPr>
            </a:lvl1pPr>
            <a:lvl2pPr marL="0" indent="152400" algn="r">
              <a:spcBef>
                <a:spcPts val="0"/>
              </a:spcBef>
              <a:buClr>
                <a:schemeClr val="lt1"/>
              </a:buClr>
              <a:buSzPct val="100000"/>
              <a:buNone/>
              <a:defRPr sz="2400">
                <a:solidFill>
                  <a:schemeClr val="lt1"/>
                </a:solidFill>
              </a:defRPr>
            </a:lvl2pPr>
            <a:lvl3pPr marL="0" indent="152400" algn="r">
              <a:spcBef>
                <a:spcPts val="0"/>
              </a:spcBef>
              <a:buClr>
                <a:schemeClr val="lt1"/>
              </a:buClr>
              <a:buNone/>
              <a:defRPr>
                <a:solidFill>
                  <a:schemeClr val="lt1"/>
                </a:solidFill>
              </a:defRPr>
            </a:lvl3pPr>
            <a:lvl4pPr marL="0" indent="152400" algn="r">
              <a:spcBef>
                <a:spcPts val="0"/>
              </a:spcBef>
              <a:buClr>
                <a:schemeClr val="lt1"/>
              </a:buClr>
              <a:buSzPct val="100000"/>
              <a:buNone/>
              <a:defRPr sz="2400">
                <a:solidFill>
                  <a:schemeClr val="lt1"/>
                </a:solidFill>
              </a:defRPr>
            </a:lvl4pPr>
            <a:lvl5pPr marL="0" indent="152400" algn="r">
              <a:spcBef>
                <a:spcPts val="0"/>
              </a:spcBef>
              <a:buClr>
                <a:schemeClr val="lt1"/>
              </a:buClr>
              <a:buSzPct val="100000"/>
              <a:buNone/>
              <a:defRPr sz="2400">
                <a:solidFill>
                  <a:schemeClr val="lt1"/>
                </a:solidFill>
              </a:defRPr>
            </a:lvl5pPr>
            <a:lvl6pPr marL="0" indent="152400" algn="r">
              <a:spcBef>
                <a:spcPts val="0"/>
              </a:spcBef>
              <a:buClr>
                <a:schemeClr val="lt1"/>
              </a:buClr>
              <a:buSzPct val="100000"/>
              <a:buNone/>
              <a:defRPr sz="2400">
                <a:solidFill>
                  <a:schemeClr val="lt1"/>
                </a:solidFill>
              </a:defRPr>
            </a:lvl6pPr>
            <a:lvl7pPr marL="0" indent="152400" algn="r">
              <a:spcBef>
                <a:spcPts val="0"/>
              </a:spcBef>
              <a:buClr>
                <a:schemeClr val="lt1"/>
              </a:buClr>
              <a:buSzPct val="100000"/>
              <a:buNone/>
              <a:defRPr sz="2400">
                <a:solidFill>
                  <a:schemeClr val="lt1"/>
                </a:solidFill>
              </a:defRPr>
            </a:lvl7pPr>
            <a:lvl8pPr marL="0" indent="152400" algn="r">
              <a:spcBef>
                <a:spcPts val="0"/>
              </a:spcBef>
              <a:buClr>
                <a:schemeClr val="lt1"/>
              </a:buClr>
              <a:buSzPct val="100000"/>
              <a:buNone/>
              <a:defRPr sz="2400">
                <a:solidFill>
                  <a:schemeClr val="lt1"/>
                </a:solidFill>
              </a:defRPr>
            </a:lvl8pPr>
            <a:lvl9pPr marL="0" indent="152400" algn="r">
              <a:spcBef>
                <a:spcPts val="0"/>
              </a:spcBef>
              <a:buClr>
                <a:schemeClr val="lt1"/>
              </a:buClr>
              <a:buSzPct val="100000"/>
              <a:buNone/>
              <a:defRPr sz="24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17" name="Shape 17"/>
          <p:cNvSpPr txBox="1">
            <a:spLocks noGrp="1"/>
          </p:cNvSpPr>
          <p:nvPr>
            <p:ph type="body" idx="1"/>
          </p:nvPr>
        </p:nvSpPr>
        <p:spPr>
          <a:xfrm>
            <a:off x="457200" y="1244242"/>
            <a:ext cx="8229600" cy="36303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8" name="Shape 18"/>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19" name="Shape 19"/>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endParaRPr/>
          </a:p>
        </p:txBody>
      </p:sp>
      <p:sp>
        <p:nvSpPr>
          <p:cNvPr id="20" name="Shape 20"/>
          <p:cNvSpPr txBox="1">
            <a:spLocks noGrp="1"/>
          </p:cNvSpPr>
          <p:nvPr>
            <p:ph type="title"/>
          </p:nvPr>
        </p:nvSpPr>
        <p:spPr>
          <a:xfrm>
            <a:off x="457200" y="205978"/>
            <a:ext cx="8229600" cy="9942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23" name="Shape 23"/>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24" name="Shape 24"/>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endParaRPr/>
          </a:p>
        </p:txBody>
      </p:sp>
      <p:sp>
        <p:nvSpPr>
          <p:cNvPr id="25" name="Shape 25"/>
          <p:cNvSpPr txBox="1">
            <a:spLocks noGrp="1"/>
          </p:cNvSpPr>
          <p:nvPr>
            <p:ph type="title"/>
          </p:nvPr>
        </p:nvSpPr>
        <p:spPr>
          <a:xfrm>
            <a:off x="457200" y="205978"/>
            <a:ext cx="8229600" cy="9942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6" name="Shape 26"/>
          <p:cNvSpPr txBox="1">
            <a:spLocks noGrp="1"/>
          </p:cNvSpPr>
          <p:nvPr>
            <p:ph type="body" idx="1"/>
          </p:nvPr>
        </p:nvSpPr>
        <p:spPr>
          <a:xfrm>
            <a:off x="457200" y="1244242"/>
            <a:ext cx="4038599" cy="3630300"/>
          </a:xfrm>
          <a:prstGeom prst="rect">
            <a:avLst/>
          </a:prstGeom>
        </p:spPr>
        <p:txBody>
          <a:bodyPr lIns="91425" tIns="91425" rIns="91425" bIns="91425"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endParaRPr/>
          </a:p>
        </p:txBody>
      </p:sp>
      <p:sp>
        <p:nvSpPr>
          <p:cNvPr id="27" name="Shape 27"/>
          <p:cNvSpPr txBox="1">
            <a:spLocks noGrp="1"/>
          </p:cNvSpPr>
          <p:nvPr>
            <p:ph type="body" idx="2"/>
          </p:nvPr>
        </p:nvSpPr>
        <p:spPr>
          <a:xfrm>
            <a:off x="4648200" y="1244242"/>
            <a:ext cx="4038599" cy="3630300"/>
          </a:xfrm>
          <a:prstGeom prst="rect">
            <a:avLst/>
          </a:prstGeom>
        </p:spPr>
        <p:txBody>
          <a:bodyPr lIns="91425" tIns="91425" rIns="91425" bIns="91425"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30" name="Shape 30"/>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31" name="Shape 31"/>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endParaRPr/>
          </a:p>
        </p:txBody>
      </p:sp>
      <p:sp>
        <p:nvSpPr>
          <p:cNvPr id="32" name="Shape 32"/>
          <p:cNvSpPr txBox="1">
            <a:spLocks noGrp="1"/>
          </p:cNvSpPr>
          <p:nvPr>
            <p:ph type="title"/>
          </p:nvPr>
        </p:nvSpPr>
        <p:spPr>
          <a:xfrm>
            <a:off x="457200" y="205978"/>
            <a:ext cx="8229600" cy="9942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grpSp>
        <p:nvGrpSpPr>
          <p:cNvPr id="34" name="Shape 34"/>
          <p:cNvGrpSpPr/>
          <p:nvPr/>
        </p:nvGrpSpPr>
        <p:grpSpPr>
          <a:xfrm>
            <a:off x="-6264" y="3700039"/>
            <a:ext cx="9150267" cy="2325488"/>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endParaRPr/>
            </a:p>
          </p:txBody>
        </p:sp>
      </p:grpSp>
      <p:sp>
        <p:nvSpPr>
          <p:cNvPr id="38" name="Shape 38"/>
          <p:cNvSpPr txBox="1">
            <a:spLocks noGrp="1"/>
          </p:cNvSpPr>
          <p:nvPr>
            <p:ph type="body" idx="1"/>
          </p:nvPr>
        </p:nvSpPr>
        <p:spPr>
          <a:xfrm>
            <a:off x="1792288" y="4025503"/>
            <a:ext cx="5486399" cy="603599"/>
          </a:xfrm>
          <a:prstGeom prst="rect">
            <a:avLst/>
          </a:prstGeom>
        </p:spPr>
        <p:txBody>
          <a:bodyPr lIns="91425" tIns="91425" rIns="91425" bIns="91425" anchor="ctr" anchorCtr="0"/>
          <a:lstStyle>
            <a:lvl1pPr marL="0" indent="152400" algn="ctr">
              <a:buSzPct val="100000"/>
              <a:buNone/>
              <a:defRPr sz="24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994200"/>
          </a:xfrm>
          <a:prstGeom prst="rect">
            <a:avLst/>
          </a:prstGeom>
        </p:spPr>
        <p:txBody>
          <a:bodyPr lIns="91425" tIns="91425" rIns="91425" bIns="91425" anchor="b" anchorCtr="0"/>
          <a:lstStyle>
            <a:lvl1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1pPr>
            <a:lvl2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2pPr>
            <a:lvl3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3pPr>
            <a:lvl4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4pPr>
            <a:lvl5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5pPr>
            <a:lvl6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6pPr>
            <a:lvl7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7pPr>
            <a:lvl8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8pPr>
            <a:lvl9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295400"/>
            <a:ext cx="8229600" cy="3394500"/>
          </a:xfrm>
          <a:prstGeom prst="rect">
            <a:avLst/>
          </a:prstGeom>
        </p:spPr>
        <p:txBody>
          <a:bodyPr lIns="91425" tIns="91425" rIns="91425" bIns="91425" anchor="t" anchorCtr="0"/>
          <a:lstStyle>
            <a:lvl1pPr marL="342900" indent="-139700">
              <a:buClr>
                <a:schemeClr val="dk2"/>
              </a:buClr>
              <a:buSzPct val="100000"/>
              <a:buFont typeface="Trebuchet MS"/>
              <a:defRPr sz="3200">
                <a:solidFill>
                  <a:schemeClr val="dk2"/>
                </a:solidFill>
                <a:latin typeface="Trebuchet MS"/>
                <a:ea typeface="Trebuchet MS"/>
                <a:cs typeface="Trebuchet MS"/>
                <a:sym typeface="Trebuchet MS"/>
              </a:defRPr>
            </a:lvl1pPr>
            <a:lvl2pPr marL="742950" indent="-107950">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marL="1143000" indent="-76200">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marL="1600200" indent="-101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marL="2057400" indent="-101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marL="2514600" indent="-101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marL="2971800" indent="-101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marL="3429000" indent="-101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marL="3886200" indent="-101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biomedcentral.com/1471-2458/12/298"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ctrTitle"/>
          </p:nvPr>
        </p:nvSpPr>
        <p:spPr>
          <a:xfrm>
            <a:off x="1082040" y="1242060"/>
            <a:ext cx="7050900" cy="1102500"/>
          </a:xfrm>
          <a:prstGeom prst="rect">
            <a:avLst/>
          </a:prstGeom>
        </p:spPr>
        <p:txBody>
          <a:bodyPr lIns="91425" tIns="91425" rIns="91425" bIns="91425" anchor="b" anchorCtr="0">
            <a:noAutofit/>
          </a:bodyPr>
          <a:lstStyle/>
          <a:p>
            <a:pPr algn="ctr">
              <a:buNone/>
            </a:pPr>
            <a:r>
              <a:rPr lang="en-GB"/>
              <a:t>Persistent Organic Pollutant</a:t>
            </a:r>
          </a:p>
        </p:txBody>
      </p:sp>
      <p:sp>
        <p:nvSpPr>
          <p:cNvPr id="42" name="Shape 42"/>
          <p:cNvSpPr txBox="1">
            <a:spLocks noGrp="1"/>
          </p:cNvSpPr>
          <p:nvPr>
            <p:ph type="subTitle" idx="1"/>
          </p:nvPr>
        </p:nvSpPr>
        <p:spPr>
          <a:xfrm>
            <a:off x="1082040" y="2423159"/>
            <a:ext cx="7035899" cy="694199"/>
          </a:xfrm>
          <a:prstGeom prst="rect">
            <a:avLst/>
          </a:prstGeom>
        </p:spPr>
        <p:txBody>
          <a:bodyPr lIns="91425" tIns="91425" rIns="91425" bIns="91425" anchor="t" anchorCtr="0">
            <a:noAutofit/>
          </a:bodyPr>
          <a:lstStyle/>
          <a:p>
            <a:pPr>
              <a:buNone/>
            </a:pPr>
            <a:r>
              <a:rPr lang="en-GB"/>
              <a:t>By Sarah, Chantal, Marie and Zakaria</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457200" y="987617"/>
            <a:ext cx="8229600" cy="3630300"/>
          </a:xfrm>
          <a:prstGeom prst="rect">
            <a:avLst/>
          </a:prstGeom>
        </p:spPr>
        <p:txBody>
          <a:bodyPr lIns="91425" tIns="91425" rIns="91425" bIns="91425" anchor="t" anchorCtr="0">
            <a:noAutofit/>
          </a:bodyPr>
          <a:lstStyle/>
          <a:p>
            <a:pPr marL="457200" lvl="0" indent="-342900" rtl="0">
              <a:buClr>
                <a:schemeClr val="dk2"/>
              </a:buClr>
              <a:buSzPct val="166666"/>
              <a:buFont typeface="Arial"/>
              <a:buChar char="•"/>
            </a:pPr>
            <a:r>
              <a:rPr lang="en-GB" sz="1800"/>
              <a:t>signed in 2001 and entered into force in 2004</a:t>
            </a:r>
          </a:p>
          <a:p>
            <a:pPr marL="457200" lvl="0" indent="-342900" rtl="0">
              <a:buClr>
                <a:schemeClr val="dk2"/>
              </a:buClr>
              <a:buSzPct val="166666"/>
              <a:buFont typeface="Arial"/>
              <a:buChar char="•"/>
            </a:pPr>
            <a:r>
              <a:rPr lang="en-GB" sz="1800"/>
              <a:t>179 parties to the convention (178 states + EU)</a:t>
            </a:r>
          </a:p>
          <a:p>
            <a:pPr marL="914400" lvl="1" indent="-342900" rtl="0">
              <a:buClr>
                <a:schemeClr val="dk2"/>
              </a:buClr>
              <a:buSzPct val="100000"/>
              <a:buFont typeface="Courier New"/>
              <a:buChar char="o"/>
            </a:pPr>
            <a:r>
              <a:rPr lang="en-GB" sz="1800"/>
              <a:t>US,Iraq, Greenland, Italy and others</a:t>
            </a:r>
          </a:p>
          <a:p>
            <a:endParaRPr lang="en-GB" sz="1800"/>
          </a:p>
          <a:p>
            <a:pPr marL="457200" lvl="0" indent="-342900" rtl="0">
              <a:buClr>
                <a:schemeClr val="dk2"/>
              </a:buClr>
              <a:buSzPct val="166666"/>
              <a:buFont typeface="Arial"/>
              <a:buChar char="•"/>
            </a:pPr>
            <a:r>
              <a:rPr lang="en-GB" sz="1800"/>
              <a:t>Objective: ‘to protect human health and the environment from persistent organic pollutants’ - Article 1</a:t>
            </a:r>
          </a:p>
          <a:p>
            <a:endParaRPr lang="en-GB" sz="1800"/>
          </a:p>
          <a:p>
            <a:pPr marL="457200" lvl="0" indent="-342900" rtl="0">
              <a:buClr>
                <a:schemeClr val="dk2"/>
              </a:buClr>
              <a:buSzPct val="166666"/>
              <a:buFont typeface="Arial"/>
              <a:buChar char="•"/>
            </a:pPr>
            <a:r>
              <a:rPr lang="en-GB" sz="1800"/>
              <a:t>Annex A - eliminated substances</a:t>
            </a:r>
          </a:p>
          <a:p>
            <a:pPr marL="457200" lvl="0" indent="-342900" rtl="0">
              <a:buClr>
                <a:schemeClr val="dk2"/>
              </a:buClr>
              <a:buSzPct val="166666"/>
              <a:buFont typeface="Arial"/>
              <a:buChar char="•"/>
            </a:pPr>
            <a:r>
              <a:rPr lang="en-GB" sz="1800"/>
              <a:t>Annex B - restricted substances</a:t>
            </a:r>
          </a:p>
          <a:p>
            <a:endParaRPr lang="en-GB" sz="1800"/>
          </a:p>
          <a:p>
            <a:pPr marL="457200" lvl="0" indent="-342900" rtl="0">
              <a:buClr>
                <a:schemeClr val="dk2"/>
              </a:buClr>
              <a:buSzPct val="166666"/>
              <a:buFont typeface="Arial"/>
              <a:buChar char="•"/>
            </a:pPr>
            <a:r>
              <a:rPr lang="en-GB" sz="1800"/>
              <a:t>Article 3 - Intentional Production and Use</a:t>
            </a:r>
          </a:p>
          <a:p>
            <a:pPr marL="914400" lvl="1" indent="-342900" rtl="0">
              <a:buClr>
                <a:schemeClr val="dk2"/>
              </a:buClr>
              <a:buSzPct val="100000"/>
              <a:buFont typeface="Courier New"/>
              <a:buChar char="o"/>
            </a:pPr>
            <a:r>
              <a:rPr lang="en-GB" sz="1800"/>
              <a:t>prohibit production and use of Annex A</a:t>
            </a:r>
          </a:p>
          <a:p>
            <a:pPr marL="914400" lvl="1" indent="-342900" rtl="0">
              <a:buClr>
                <a:schemeClr val="dk2"/>
              </a:buClr>
              <a:buSzPct val="100000"/>
              <a:buFont typeface="Courier New"/>
              <a:buChar char="o"/>
            </a:pPr>
            <a:r>
              <a:rPr lang="en-GB" sz="1800"/>
              <a:t>Restrict production and use of Annex B</a:t>
            </a:r>
          </a:p>
          <a:p>
            <a:pPr marL="914400" lvl="1" indent="-342900" rtl="0">
              <a:buClr>
                <a:schemeClr val="dk2"/>
              </a:buClr>
              <a:buSzPct val="100000"/>
              <a:buFont typeface="Courier New"/>
              <a:buChar char="o"/>
            </a:pPr>
            <a:r>
              <a:rPr lang="en-GB" sz="1800"/>
              <a:t>Import and Export</a:t>
            </a:r>
          </a:p>
          <a:p>
            <a:endParaRPr lang="en-GB" sz="1800"/>
          </a:p>
          <a:p>
            <a:endParaRPr lang="en-GB" sz="1800"/>
          </a:p>
          <a:p>
            <a:endParaRPr lang="en-GB" sz="1800"/>
          </a:p>
          <a:p>
            <a:endParaRPr lang="en-GB" sz="1800"/>
          </a:p>
          <a:p>
            <a:endParaRPr lang="en-GB" sz="1800"/>
          </a:p>
          <a:p>
            <a:endParaRPr lang="en-GB" sz="1800"/>
          </a:p>
          <a:p>
            <a:endParaRPr lang="en-GB" sz="1800"/>
          </a:p>
        </p:txBody>
      </p:sp>
      <p:sp>
        <p:nvSpPr>
          <p:cNvPr id="94" name="Shape 94"/>
          <p:cNvSpPr txBox="1">
            <a:spLocks noGrp="1"/>
          </p:cNvSpPr>
          <p:nvPr>
            <p:ph type="title"/>
          </p:nvPr>
        </p:nvSpPr>
        <p:spPr>
          <a:xfrm>
            <a:off x="457200" y="3"/>
            <a:ext cx="8229600" cy="994200"/>
          </a:xfrm>
          <a:prstGeom prst="rect">
            <a:avLst/>
          </a:prstGeom>
        </p:spPr>
        <p:txBody>
          <a:bodyPr lIns="91425" tIns="91425" rIns="91425" bIns="91425" anchor="b" anchorCtr="0">
            <a:noAutofit/>
          </a:bodyPr>
          <a:lstStyle/>
          <a:p>
            <a:pPr lvl="0" rtl="0">
              <a:buNone/>
            </a:pPr>
            <a:r>
              <a:rPr lang="en-GB"/>
              <a:t>Stockholm Convention</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457200" lvl="0" indent="-342900" rtl="0">
              <a:buClr>
                <a:schemeClr val="dk2"/>
              </a:buClr>
              <a:buSzPct val="166666"/>
              <a:buFont typeface="Arial"/>
              <a:buChar char="•"/>
            </a:pPr>
            <a:r>
              <a:rPr lang="en-GB" sz="1800"/>
              <a:t>Article 4 - Register of Specific Exemptions</a:t>
            </a:r>
          </a:p>
          <a:p>
            <a:pPr marL="914400" lvl="1" indent="-342900" rtl="0">
              <a:buClr>
                <a:schemeClr val="dk2"/>
              </a:buClr>
              <a:buSzPct val="100000"/>
              <a:buFont typeface="Courier New"/>
              <a:buChar char="o"/>
            </a:pPr>
            <a:r>
              <a:rPr lang="en-GB" sz="1800"/>
              <a:t>Parties have to apply </a:t>
            </a:r>
          </a:p>
          <a:p>
            <a:pPr marL="914400" lvl="1" indent="-342900" rtl="0">
              <a:buClr>
                <a:schemeClr val="dk2"/>
              </a:buClr>
              <a:buSzPct val="100000"/>
              <a:buFont typeface="Courier New"/>
              <a:buChar char="o"/>
            </a:pPr>
            <a:r>
              <a:rPr lang="en-GB" sz="1800"/>
              <a:t>public register</a:t>
            </a:r>
          </a:p>
          <a:p>
            <a:pPr marL="914400" lvl="1" indent="-342900" rtl="0">
              <a:buClr>
                <a:schemeClr val="dk2"/>
              </a:buClr>
              <a:buSzPct val="100000"/>
              <a:buFont typeface="Courier New"/>
              <a:buChar char="o"/>
            </a:pPr>
            <a:r>
              <a:rPr lang="en-GB" sz="1800"/>
              <a:t>in additions to conditions in Annexes </a:t>
            </a:r>
          </a:p>
          <a:p>
            <a:pPr marL="914400" lvl="1" indent="-342900" rtl="0">
              <a:buClr>
                <a:schemeClr val="dk2"/>
              </a:buClr>
              <a:buSzPct val="100000"/>
              <a:buFont typeface="Courier New"/>
              <a:buChar char="o"/>
            </a:pPr>
            <a:r>
              <a:rPr lang="en-GB" sz="1800"/>
              <a:t>Exemptions last 5 years - expiry</a:t>
            </a:r>
          </a:p>
          <a:p>
            <a:endParaRPr lang="en-GB" sz="1800"/>
          </a:p>
          <a:p>
            <a:pPr marL="457200" lvl="0" indent="-342900" rtl="0">
              <a:buClr>
                <a:schemeClr val="dk2"/>
              </a:buClr>
              <a:buSzPct val="166666"/>
              <a:buFont typeface="Arial"/>
              <a:buChar char="•"/>
            </a:pPr>
            <a:r>
              <a:rPr lang="en-GB" sz="1800"/>
              <a:t>Article 5 - Unintentional production </a:t>
            </a:r>
          </a:p>
          <a:p>
            <a:pPr marL="914400" lvl="1" indent="-342900" rtl="0">
              <a:buClr>
                <a:schemeClr val="dk2"/>
              </a:buClr>
              <a:buSzPct val="100000"/>
              <a:buFont typeface="Courier New"/>
              <a:buChar char="o"/>
            </a:pPr>
            <a:r>
              <a:rPr lang="en-GB" sz="1800"/>
              <a:t>action plan</a:t>
            </a:r>
          </a:p>
          <a:p>
            <a:endParaRPr lang="en-GB" sz="1800"/>
          </a:p>
          <a:p>
            <a:pPr marL="457200" lvl="0" indent="-342900" rtl="0">
              <a:buClr>
                <a:schemeClr val="dk2"/>
              </a:buClr>
              <a:buSzPct val="166666"/>
              <a:buFont typeface="Arial"/>
              <a:buChar char="•"/>
            </a:pPr>
            <a:r>
              <a:rPr lang="en-GB" sz="1800"/>
              <a:t>Article 6 - Handling of waste</a:t>
            </a:r>
          </a:p>
          <a:p>
            <a:pPr marL="914400" lvl="1" indent="-342900" rtl="0">
              <a:buClr>
                <a:schemeClr val="dk2"/>
              </a:buClr>
              <a:buSzPct val="100000"/>
              <a:buFont typeface="Courier New"/>
              <a:buChar char="o"/>
            </a:pPr>
            <a:r>
              <a:rPr lang="en-GB" sz="1800"/>
              <a:t>identify stockpiles and manage them</a:t>
            </a:r>
          </a:p>
          <a:p>
            <a:endParaRPr lang="en-GB" sz="1800"/>
          </a:p>
        </p:txBody>
      </p:sp>
      <p:sp>
        <p:nvSpPr>
          <p:cNvPr id="100" name="Shape 100"/>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buNone/>
            </a:pPr>
            <a:r>
              <a:rPr lang="en-GB"/>
              <a:t>Stockholm Convention</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ctrTitle"/>
          </p:nvPr>
        </p:nvSpPr>
        <p:spPr>
          <a:xfrm>
            <a:off x="1082040" y="1242060"/>
            <a:ext cx="7050900" cy="1102500"/>
          </a:xfrm>
          <a:prstGeom prst="rect">
            <a:avLst/>
          </a:prstGeom>
        </p:spPr>
        <p:txBody>
          <a:bodyPr lIns="91425" tIns="91425" rIns="91425" bIns="91425" anchor="b" anchorCtr="0">
            <a:noAutofit/>
          </a:bodyPr>
          <a:lstStyle/>
          <a:p>
            <a:pPr algn="l">
              <a:buNone/>
            </a:pPr>
            <a:r>
              <a:rPr lang="en-GB"/>
              <a:t>EU Legislation</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457200" y="1148542"/>
            <a:ext cx="8229600" cy="3630300"/>
          </a:xfrm>
          <a:prstGeom prst="rect">
            <a:avLst/>
          </a:prstGeom>
        </p:spPr>
        <p:txBody>
          <a:bodyPr lIns="91425" tIns="91425" rIns="91425" bIns="91425" anchor="t" anchorCtr="0">
            <a:noAutofit/>
          </a:bodyPr>
          <a:lstStyle/>
          <a:p>
            <a:pPr marR="0" lvl="0" algn="ctr" rtl="0">
              <a:lnSpc>
                <a:spcPct val="100000"/>
              </a:lnSpc>
              <a:spcBef>
                <a:spcPts val="0"/>
              </a:spcBef>
              <a:spcAft>
                <a:spcPts val="0"/>
              </a:spcAft>
              <a:buNone/>
            </a:pPr>
            <a:endParaRPr lang="en-GB" sz="1800" dirty="0"/>
          </a:p>
          <a:p>
            <a:pPr marR="0" lvl="0" algn="ctr" rtl="0">
              <a:lnSpc>
                <a:spcPct val="100000"/>
              </a:lnSpc>
              <a:spcBef>
                <a:spcPts val="0"/>
              </a:spcBef>
              <a:spcAft>
                <a:spcPts val="0"/>
              </a:spcAft>
              <a:buNone/>
            </a:pPr>
            <a:r>
              <a:rPr lang="en-GB" sz="2000" dirty="0"/>
              <a:t>Additionally to the 15 MS, EU signed both the Convention and the Protocol</a:t>
            </a:r>
          </a:p>
          <a:p>
            <a:endParaRPr lang="en-GB" sz="2000" dirty="0"/>
          </a:p>
          <a:p>
            <a:pPr marL="457200" lvl="0" indent="0" algn="ctr" rtl="0">
              <a:buNone/>
            </a:pPr>
            <a:r>
              <a:rPr lang="en-GB" sz="2000" dirty="0"/>
              <a:t>Implementation Measure: Regulation No 850/2004 of the European Parliament and of the Council of 29 April 2004</a:t>
            </a:r>
          </a:p>
          <a:p>
            <a:pPr marL="457200" lvl="0" indent="0" algn="ctr" rtl="0">
              <a:buNone/>
            </a:pPr>
            <a:r>
              <a:rPr lang="en-GB" sz="2000" dirty="0"/>
              <a:t>on persistent organic pollutants and amending </a:t>
            </a:r>
            <a:endParaRPr lang="en-GB" sz="2000" dirty="0" smtClean="0"/>
          </a:p>
          <a:p>
            <a:pPr marL="457200" lvl="0" indent="0" algn="ctr" rtl="0">
              <a:buNone/>
            </a:pPr>
            <a:r>
              <a:rPr lang="en-GB" sz="2000" dirty="0" smtClean="0"/>
              <a:t>Directive </a:t>
            </a:r>
            <a:r>
              <a:rPr lang="en-GB" sz="2000" dirty="0"/>
              <a:t>79/117/EEC</a:t>
            </a:r>
          </a:p>
          <a:p>
            <a:endParaRPr lang="en-GB" sz="2000" dirty="0"/>
          </a:p>
          <a:p>
            <a:pPr marL="457200" lvl="0" indent="0" algn="ctr" rtl="0">
              <a:buNone/>
            </a:pPr>
            <a:r>
              <a:rPr lang="en-GB" sz="2000" dirty="0"/>
              <a:t>The Regulation is binding and directly applicable in all MS.</a:t>
            </a:r>
          </a:p>
          <a:p>
            <a:endParaRPr lang="en-GB" sz="2000" dirty="0"/>
          </a:p>
          <a:p>
            <a:endParaRPr lang="en-GB" sz="1800" dirty="0"/>
          </a:p>
          <a:p>
            <a:endParaRPr lang="en-GB" sz="1800" dirty="0"/>
          </a:p>
        </p:txBody>
      </p:sp>
      <p:sp>
        <p:nvSpPr>
          <p:cNvPr id="111" name="Shape 111"/>
          <p:cNvSpPr txBox="1">
            <a:spLocks noGrp="1"/>
          </p:cNvSpPr>
          <p:nvPr>
            <p:ph type="title"/>
          </p:nvPr>
        </p:nvSpPr>
        <p:spPr>
          <a:xfrm>
            <a:off x="457200" y="44003"/>
            <a:ext cx="8229600" cy="994200"/>
          </a:xfrm>
          <a:prstGeom prst="rect">
            <a:avLst/>
          </a:prstGeom>
        </p:spPr>
        <p:txBody>
          <a:bodyPr lIns="91425" tIns="91425" rIns="91425" bIns="91425" anchor="b" anchorCtr="0">
            <a:noAutofit/>
          </a:bodyPr>
          <a:lstStyle/>
          <a:p>
            <a:pPr lvl="0" algn="ctr" rtl="0">
              <a:buNone/>
            </a:pPr>
            <a:r>
              <a:rPr lang="en-GB"/>
              <a:t>EU Legislation</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0" lvl="0" indent="0" algn="ctr" rtl="0">
              <a:buNone/>
            </a:pPr>
            <a:r>
              <a:rPr lang="en-GB" sz="1800"/>
              <a:t>
New chemicals added in 2010 to implement the agreement reached at the 4th Conference of the Parties to the Stockholm Convention in 2009:</a:t>
            </a:r>
          </a:p>
          <a:p>
            <a:endParaRPr lang="en-GB" sz="1800"/>
          </a:p>
          <a:p>
            <a:pPr marL="457200" lvl="0" indent="0" algn="ctr" rtl="0">
              <a:buNone/>
            </a:pPr>
            <a:r>
              <a:rPr lang="en-GB" sz="1800"/>
              <a:t>Certain of those have mainly been used in consumer products, whereas the original chemicals in the regulation were mostly pesticides. </a:t>
            </a:r>
          </a:p>
          <a:p>
            <a:endParaRPr lang="en-GB" sz="1800"/>
          </a:p>
          <a:p>
            <a:pPr marL="457200" lvl="0" indent="0" algn="ctr" rtl="0">
              <a:buNone/>
            </a:pPr>
            <a:r>
              <a:rPr lang="en-GB" sz="1800"/>
              <a:t>Art. 14 of the Regulation obligates the Commission, where appropriate, to amend Annexes I to III if a substance is listed in the Protocol or the Convention.</a:t>
            </a:r>
          </a:p>
          <a:p>
            <a:endParaRPr lang="en-GB" sz="1800"/>
          </a:p>
          <a:p>
            <a:pPr marL="457200" lvl="0" indent="0" algn="ctr" rtl="0">
              <a:buNone/>
            </a:pPr>
            <a:r>
              <a:rPr lang="en-GB" sz="1800"/>
              <a:t>Ensures actions accordingly to the Precautionary Principle.</a:t>
            </a:r>
          </a:p>
          <a:p>
            <a:endParaRPr lang="en-GB" sz="1800"/>
          </a:p>
          <a:p>
            <a:endParaRPr lang="en-GB" sz="1800"/>
          </a:p>
          <a:p>
            <a:endParaRPr lang="en-GB" sz="1800"/>
          </a:p>
          <a:p>
            <a:endParaRPr lang="en-GB" sz="1800"/>
          </a:p>
          <a:p>
            <a:endParaRPr lang="en-GB" sz="1800"/>
          </a:p>
          <a:p>
            <a:endParaRPr lang="en-GB" sz="1800"/>
          </a:p>
          <a:p>
            <a:endParaRPr lang="en-GB" sz="1800"/>
          </a:p>
        </p:txBody>
      </p:sp>
      <p:sp>
        <p:nvSpPr>
          <p:cNvPr id="117" name="Shape 117"/>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algn="ctr" rtl="0">
              <a:buNone/>
            </a:pPr>
            <a:r>
              <a:rPr lang="en-GB"/>
              <a:t>EU Legislation</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457200" lvl="0" indent="0" algn="ctr" rtl="0">
              <a:buNone/>
            </a:pPr>
            <a:r>
              <a:rPr lang="en-GB" sz="1800"/>
              <a:t>
Article 3: Control of production, placing on the market and use</a:t>
            </a:r>
          </a:p>
          <a:p>
            <a:endParaRPr lang="en-GB" sz="1800"/>
          </a:p>
          <a:p>
            <a:pPr marL="457200" lvl="0" indent="0" algn="ctr" rtl="0">
              <a:buNone/>
            </a:pPr>
            <a:r>
              <a:rPr lang="en-GB" sz="1800"/>
              <a:t>Article 4: Exemptions</a:t>
            </a:r>
          </a:p>
          <a:p>
            <a:pPr marL="457200" lvl="0" indent="0" algn="ctr" rtl="0">
              <a:buNone/>
            </a:pPr>
            <a:r>
              <a:rPr lang="en-GB" sz="1800"/>
              <a:t>Art. 3 does not apply in case of use for laboratory-scale research or as a reference standard</a:t>
            </a:r>
          </a:p>
          <a:p>
            <a:pPr marL="457200" lvl="0" indent="0" algn="ctr" rtl="0">
              <a:buNone/>
            </a:pPr>
            <a:r>
              <a:rPr lang="en-GB" sz="1800"/>
              <a:t>or if the substances occur as an unintentional trace contaminant in substances, preparations or articles. </a:t>
            </a:r>
          </a:p>
          <a:p>
            <a:endParaRPr lang="en-GB" sz="1800"/>
          </a:p>
          <a:p>
            <a:pPr marL="457200" lvl="0" indent="0" algn="ctr" rtl="0">
              <a:buNone/>
            </a:pPr>
            <a:r>
              <a:rPr lang="en-GB" sz="1800"/>
              <a:t>Art. 5: Stockpiles of substances shall be treated as waste, management in an environmentally sound manner.</a:t>
            </a:r>
          </a:p>
          <a:p>
            <a:endParaRPr lang="en-GB" sz="1800"/>
          </a:p>
          <a:p>
            <a:endParaRPr lang="en-GB" sz="1800"/>
          </a:p>
          <a:p>
            <a:endParaRPr lang="en-GB" sz="1800"/>
          </a:p>
          <a:p>
            <a:endParaRPr lang="en-GB" sz="1800"/>
          </a:p>
          <a:p>
            <a:endParaRPr lang="en-GB" sz="1800"/>
          </a:p>
          <a:p>
            <a:endParaRPr lang="en-GB" sz="1800"/>
          </a:p>
          <a:p>
            <a:endParaRPr lang="en-GB" sz="1800"/>
          </a:p>
        </p:txBody>
      </p:sp>
      <p:sp>
        <p:nvSpPr>
          <p:cNvPr id="123" name="Shape 123"/>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algn="ctr" rtl="0">
              <a:buNone/>
            </a:pPr>
            <a:r>
              <a:rPr lang="en-GB"/>
              <a:t>EU Legislation</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457200" lvl="0" indent="0" algn="ctr" rtl="0">
              <a:buNone/>
            </a:pPr>
            <a:r>
              <a:rPr lang="en-GB" sz="1800" dirty="0"/>
              <a:t>
Art. 6: Release reduction, minimisation and elimination </a:t>
            </a:r>
          </a:p>
          <a:p>
            <a:pPr marL="457200" lvl="0" indent="0" algn="ctr" rtl="0">
              <a:buNone/>
            </a:pPr>
            <a:r>
              <a:rPr lang="en-GB" sz="1800" dirty="0"/>
              <a:t>Release Inventories for substances listed in Annex III for each MS</a:t>
            </a:r>
          </a:p>
          <a:p>
            <a:pPr marL="457200" lvl="0" indent="0" algn="ctr" rtl="0">
              <a:buNone/>
            </a:pPr>
            <a:r>
              <a:rPr lang="en-GB" sz="1800" dirty="0"/>
              <a:t>Action plan: Measures for development and if appropriate, use of substitute materials.</a:t>
            </a:r>
          </a:p>
          <a:p>
            <a:endParaRPr lang="en-GB" sz="1800" dirty="0"/>
          </a:p>
          <a:p>
            <a:pPr marL="457200" lvl="0" indent="0" algn="ctr" rtl="0">
              <a:buNone/>
            </a:pPr>
            <a:r>
              <a:rPr lang="en-GB" sz="1800" dirty="0"/>
              <a:t>Art. 9: Monitoring</a:t>
            </a:r>
          </a:p>
          <a:p>
            <a:endParaRPr lang="en-GB" sz="1800" dirty="0"/>
          </a:p>
          <a:p>
            <a:pPr marL="457200" lvl="0" indent="0" algn="ctr" rtl="0">
              <a:buNone/>
            </a:pPr>
            <a:r>
              <a:rPr lang="en-GB" sz="1800" dirty="0"/>
              <a:t>Art. 10: Information exchange</a:t>
            </a:r>
          </a:p>
          <a:p>
            <a:endParaRPr lang="en-GB" sz="1800" dirty="0"/>
          </a:p>
          <a:p>
            <a:pPr marL="457200" lvl="0" indent="0" algn="ctr" rtl="0">
              <a:buNone/>
            </a:pPr>
            <a:r>
              <a:rPr lang="en-GB" sz="1800" dirty="0"/>
              <a:t>→ “Information on health and safety of humans and the environment shall not be regarded as confidential”</a:t>
            </a:r>
          </a:p>
          <a:p>
            <a:endParaRPr lang="en-GB" sz="1800" dirty="0"/>
          </a:p>
          <a:p>
            <a:endParaRPr lang="en-GB" sz="1800" dirty="0"/>
          </a:p>
          <a:p>
            <a:endParaRPr lang="en-GB" sz="1800" dirty="0"/>
          </a:p>
          <a:p>
            <a:endParaRPr lang="en-GB" sz="1800" dirty="0"/>
          </a:p>
          <a:p>
            <a:endParaRPr lang="en-GB" sz="1800" dirty="0"/>
          </a:p>
          <a:p>
            <a:endParaRPr lang="en-GB" sz="1800" dirty="0"/>
          </a:p>
        </p:txBody>
      </p:sp>
      <p:sp>
        <p:nvSpPr>
          <p:cNvPr id="129" name="Shape 129"/>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algn="ctr" rtl="0">
              <a:buNone/>
            </a:pPr>
            <a:r>
              <a:rPr lang="en-GB"/>
              <a:t>EU Legislation</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457200" lvl="0" indent="0" algn="ctr" rtl="0">
              <a:buNone/>
            </a:pPr>
            <a:r>
              <a:rPr lang="en-GB" sz="1800" dirty="0"/>
              <a:t>
</a:t>
            </a:r>
            <a:r>
              <a:rPr lang="en-GB" sz="1800" dirty="0" smtClean="0"/>
              <a:t>Article about POP intake due to </a:t>
            </a:r>
            <a:r>
              <a:rPr lang="en-GB" sz="1800" dirty="0"/>
              <a:t>f</a:t>
            </a:r>
            <a:r>
              <a:rPr lang="en-GB" sz="1800" dirty="0" smtClean="0"/>
              <a:t>ish consumption:</a:t>
            </a:r>
          </a:p>
          <a:p>
            <a:pPr algn="ctr">
              <a:lnSpc>
                <a:spcPct val="150000"/>
              </a:lnSpc>
            </a:pPr>
            <a:r>
              <a:rPr lang="en-GB" sz="1800" dirty="0" smtClean="0"/>
              <a:t> “Public health concern behind the exposure to persistent organic pollutants and the risk of metabolic diseases” </a:t>
            </a:r>
          </a:p>
          <a:p>
            <a:pPr algn="ctr">
              <a:lnSpc>
                <a:spcPct val="150000"/>
              </a:lnSpc>
            </a:pPr>
            <a:r>
              <a:rPr lang="en-GB" sz="1800" dirty="0" err="1" smtClean="0"/>
              <a:t>Jérôme</a:t>
            </a:r>
            <a:r>
              <a:rPr lang="en-GB" sz="1800" dirty="0" smtClean="0"/>
              <a:t> </a:t>
            </a:r>
            <a:r>
              <a:rPr lang="en-GB" sz="1800" dirty="0" err="1" smtClean="0"/>
              <a:t>Ruzzin</a:t>
            </a:r>
            <a:endParaRPr lang="en-GB" sz="1800" dirty="0" smtClean="0"/>
          </a:p>
          <a:p>
            <a:pPr algn="ctr">
              <a:lnSpc>
                <a:spcPct val="150000"/>
              </a:lnSpc>
            </a:pPr>
            <a:r>
              <a:rPr lang="en-GB" sz="1800" dirty="0" smtClean="0"/>
              <a:t> BMC Public Health 2012, 12:298.</a:t>
            </a:r>
            <a:r>
              <a:rPr lang="en-GB" sz="1800" u="sng" dirty="0" smtClean="0">
                <a:hlinkClick r:id="rId3"/>
              </a:rPr>
              <a:t>http://www.biomedcentral.com/1471-2458/12/298</a:t>
            </a:r>
            <a:r>
              <a:rPr lang="en-GB" sz="1800" dirty="0"/>
              <a:t> </a:t>
            </a:r>
            <a:endParaRPr lang="en-GB" sz="1800" dirty="0" smtClean="0"/>
          </a:p>
          <a:p>
            <a:pPr algn="ctr">
              <a:lnSpc>
                <a:spcPct val="150000"/>
              </a:lnSpc>
            </a:pPr>
            <a:endParaRPr lang="en-GB" sz="1800" dirty="0" smtClean="0"/>
          </a:p>
          <a:p>
            <a:endParaRPr lang="en-GB" sz="1800" dirty="0"/>
          </a:p>
          <a:p>
            <a:endParaRPr lang="en-GB" sz="1800" dirty="0"/>
          </a:p>
        </p:txBody>
      </p:sp>
      <p:sp>
        <p:nvSpPr>
          <p:cNvPr id="129" name="Shape 129"/>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algn="ctr" rtl="0">
              <a:buNone/>
            </a:pPr>
            <a:r>
              <a:rPr lang="en-GB" dirty="0"/>
              <a:t>EU Legislation</a:t>
            </a:r>
          </a:p>
        </p:txBody>
      </p:sp>
    </p:spTree>
    <p:extLst>
      <p:ext uri="{BB962C8B-B14F-4D97-AF65-F5344CB8AC3E}">
        <p14:creationId xmlns:p14="http://schemas.microsoft.com/office/powerpoint/2010/main" val="1486358342"/>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457200" lvl="0" indent="0" algn="ctr" rtl="0">
              <a:buNone/>
            </a:pPr>
            <a:r>
              <a:rPr lang="en-GB" sz="1800"/>
              <a:t>
Art. 13: Penalties</a:t>
            </a:r>
          </a:p>
          <a:p>
            <a:endParaRPr lang="en-GB" sz="1800"/>
          </a:p>
          <a:p>
            <a:pPr marL="457200" lvl="0" indent="0" algn="ctr" rtl="0">
              <a:buNone/>
            </a:pPr>
            <a:r>
              <a:rPr lang="en-GB" sz="1800"/>
              <a:t>“MS shall lay down the rules on penalties applicable to infringements of the provision of this Regulation and shall take all measures necessary to ensure that they are implemented.”</a:t>
            </a:r>
          </a:p>
          <a:p>
            <a:endParaRPr lang="en-GB" sz="1800"/>
          </a:p>
          <a:p>
            <a:pPr marL="457200" lvl="0" indent="0" algn="ctr" rtl="0">
              <a:buNone/>
            </a:pPr>
            <a:r>
              <a:rPr lang="en-GB" sz="1800"/>
              <a:t>Notifying the Commission about the provisions.</a:t>
            </a:r>
          </a:p>
          <a:p>
            <a:endParaRPr lang="en-GB" sz="1800"/>
          </a:p>
          <a:p>
            <a:endParaRPr lang="en-GB" sz="1800"/>
          </a:p>
          <a:p>
            <a:endParaRPr lang="en-GB" sz="1800"/>
          </a:p>
          <a:p>
            <a:endParaRPr lang="en-GB" sz="1800"/>
          </a:p>
          <a:p>
            <a:endParaRPr lang="en-GB" sz="1800"/>
          </a:p>
          <a:p>
            <a:endParaRPr lang="en-GB" sz="1800"/>
          </a:p>
        </p:txBody>
      </p:sp>
      <p:sp>
        <p:nvSpPr>
          <p:cNvPr id="135" name="Shape 135"/>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algn="ctr" rtl="0">
              <a:buNone/>
            </a:pPr>
            <a:r>
              <a:rPr lang="en-GB"/>
              <a:t>EU Legislation</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ctrTitle"/>
          </p:nvPr>
        </p:nvSpPr>
        <p:spPr>
          <a:xfrm>
            <a:off x="1110015" y="1397785"/>
            <a:ext cx="7050900" cy="1102500"/>
          </a:xfrm>
          <a:prstGeom prst="rect">
            <a:avLst/>
          </a:prstGeom>
        </p:spPr>
        <p:txBody>
          <a:bodyPr lIns="91425" tIns="91425" rIns="91425" bIns="91425" anchor="b" anchorCtr="0">
            <a:noAutofit/>
          </a:bodyPr>
          <a:lstStyle/>
          <a:p>
            <a:pPr algn="l">
              <a:buNone/>
            </a:pPr>
            <a:r>
              <a:rPr lang="en-GB"/>
              <a:t>The </a:t>
            </a:r>
            <a:r>
              <a:rPr lang="en-GB" i="1"/>
              <a:t>Aerial Herbicide Spraying (Ecuador v Colombia)</a:t>
            </a:r>
            <a:r>
              <a:rPr lang="en-GB"/>
              <a:t> case</a:t>
            </a:r>
          </a:p>
        </p:txBody>
      </p:sp>
      <p:pic>
        <p:nvPicPr>
          <p:cNvPr id="141" name="Shape 141"/>
          <p:cNvPicPr preferRelativeResize="0"/>
          <p:nvPr/>
        </p:nvPicPr>
        <p:blipFill>
          <a:blip r:embed="rId3"/>
          <a:stretch>
            <a:fillRect/>
          </a:stretch>
        </p:blipFill>
        <p:spPr>
          <a:xfrm>
            <a:off x="2545150" y="2609925"/>
            <a:ext cx="4359824" cy="241324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ctrTitle"/>
          </p:nvPr>
        </p:nvSpPr>
        <p:spPr>
          <a:xfrm>
            <a:off x="1082040" y="1242060"/>
            <a:ext cx="7050900" cy="1102500"/>
          </a:xfrm>
          <a:prstGeom prst="rect">
            <a:avLst/>
          </a:prstGeom>
        </p:spPr>
        <p:txBody>
          <a:bodyPr lIns="91425" tIns="91425" rIns="91425" bIns="91425" anchor="b" anchorCtr="0">
            <a:noAutofit/>
          </a:bodyPr>
          <a:lstStyle/>
          <a:p>
            <a:pPr algn="l">
              <a:buNone/>
            </a:pPr>
            <a:r>
              <a:rPr lang="en-GB"/>
              <a:t>Introduction</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lgn="ctr">
              <a:buNone/>
            </a:pPr>
            <a:r>
              <a:rPr lang="en-GB" sz="2400" u="sng"/>
              <a:t>Background</a:t>
            </a:r>
          </a:p>
        </p:txBody>
      </p:sp>
      <p:sp>
        <p:nvSpPr>
          <p:cNvPr id="147" name="Shape 147"/>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lvl="0" algn="just" rtl="0">
              <a:buNone/>
            </a:pPr>
            <a:r>
              <a:rPr lang="en-GB" sz="1400" u="sng"/>
              <a:t>Aerial Herbicide Spraying</a:t>
            </a:r>
            <a:r>
              <a:rPr lang="en-GB" sz="1400"/>
              <a:t>: Practice of realising subtances toxic to plants to destroy unwanted vegetation (illegal coca, poppy plantations)</a:t>
            </a:r>
          </a:p>
          <a:p>
            <a:endParaRPr lang="en-GB" sz="1400"/>
          </a:p>
          <a:p>
            <a:endParaRPr lang="en-GB" sz="1400"/>
          </a:p>
        </p:txBody>
      </p:sp>
      <p:pic>
        <p:nvPicPr>
          <p:cNvPr id="148" name="Shape 148"/>
          <p:cNvPicPr preferRelativeResize="0"/>
          <p:nvPr/>
        </p:nvPicPr>
        <p:blipFill>
          <a:blip r:embed="rId3"/>
          <a:stretch>
            <a:fillRect/>
          </a:stretch>
        </p:blipFill>
        <p:spPr>
          <a:xfrm>
            <a:off x="1074550" y="2219350"/>
            <a:ext cx="2281000" cy="2924175"/>
          </a:xfrm>
          <a:prstGeom prst="rect">
            <a:avLst/>
          </a:prstGeom>
          <a:noFill/>
          <a:ln>
            <a:noFill/>
          </a:ln>
        </p:spPr>
      </p:pic>
      <p:pic>
        <p:nvPicPr>
          <p:cNvPr id="149" name="Shape 149"/>
          <p:cNvPicPr preferRelativeResize="0"/>
          <p:nvPr/>
        </p:nvPicPr>
        <p:blipFill>
          <a:blip r:embed="rId4"/>
          <a:stretch>
            <a:fillRect/>
          </a:stretch>
        </p:blipFill>
        <p:spPr>
          <a:xfrm>
            <a:off x="4804275" y="2219312"/>
            <a:ext cx="3810000" cy="2924175"/>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lgn="ctr">
              <a:buNone/>
            </a:pPr>
            <a:r>
              <a:rPr lang="en-GB" sz="2400" u="sng"/>
              <a:t>Background</a:t>
            </a:r>
          </a:p>
        </p:txBody>
      </p:sp>
      <p:sp>
        <p:nvSpPr>
          <p:cNvPr id="155" name="Shape 155"/>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457200" lvl="0" indent="-317500" algn="just" rtl="0">
              <a:buClr>
                <a:schemeClr val="dk2"/>
              </a:buClr>
              <a:buSzPct val="100000"/>
              <a:buFont typeface="Trebuchet MS"/>
              <a:buChar char="●"/>
            </a:pPr>
            <a:r>
              <a:rPr lang="en-GB" sz="1400"/>
              <a:t>2000: Colombia begun spraying herbicides across the Colombian-Ecuadorian border to manage unwanted vegetation (illegal coca, poppy plantations)</a:t>
            </a:r>
          </a:p>
          <a:p>
            <a:endParaRPr lang="en-GB" sz="1400"/>
          </a:p>
          <a:p>
            <a:pPr marL="457200" lvl="0" indent="-317500" algn="just" rtl="0">
              <a:buClr>
                <a:schemeClr val="dk2"/>
              </a:buClr>
              <a:buSzPct val="100000"/>
              <a:buFont typeface="Trebuchet MS"/>
              <a:buChar char="●"/>
            </a:pPr>
            <a:r>
              <a:rPr lang="en-GB" sz="1400"/>
              <a:t>2008: Ecuador filed complaints before ICJ, claiming that Colombia’s herbicide harmed Ecuadorian people, property and environment  </a:t>
            </a:r>
          </a:p>
          <a:p>
            <a:endParaRPr lang="en-GB" sz="1400"/>
          </a:p>
          <a:p>
            <a:pPr marL="457200" lvl="0" indent="-317500" algn="just" rtl="0">
              <a:lnSpc>
                <a:spcPct val="115000"/>
              </a:lnSpc>
              <a:buClr>
                <a:schemeClr val="dk2"/>
              </a:buClr>
              <a:buSzPct val="100000"/>
              <a:buFont typeface="Trebuchet MS"/>
              <a:buChar char="●"/>
            </a:pPr>
            <a:r>
              <a:rPr lang="en-GB" sz="1400"/>
              <a:t>2011: Extention of the time limit alloted to file the Rejoinder of the Republic of Colombia</a:t>
            </a:r>
          </a:p>
          <a:p>
            <a:endParaRPr lang="en-GB" sz="1400"/>
          </a:p>
          <a:p>
            <a:pPr marL="457200" lvl="0" indent="-317500" algn="just" rtl="0">
              <a:lnSpc>
                <a:spcPct val="115000"/>
              </a:lnSpc>
              <a:buClr>
                <a:schemeClr val="dk2"/>
              </a:buClr>
              <a:buSzPct val="100000"/>
              <a:buFont typeface="Trebuchet MS"/>
              <a:buChar char="●"/>
            </a:pPr>
            <a:r>
              <a:rPr lang="en-GB" sz="1400"/>
              <a:t>2013: Removal from the ICJ’s list of the </a:t>
            </a:r>
            <a:r>
              <a:rPr lang="en-GB" sz="1400" i="1"/>
              <a:t>Aerial Herbicide Spraying</a:t>
            </a:r>
            <a:r>
              <a:rPr lang="en-GB" sz="1400"/>
              <a:t> case at the request of Ecuador, following an agreement resolving the present dispute</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lgn="ctr">
              <a:buNone/>
            </a:pPr>
            <a:r>
              <a:rPr lang="en-GB" sz="2400" u="sng"/>
              <a:t>The Agreement of 9 September 2013</a:t>
            </a:r>
          </a:p>
        </p:txBody>
      </p:sp>
      <p:sp>
        <p:nvSpPr>
          <p:cNvPr id="161" name="Shape 161"/>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457200" lvl="0" indent="-317500" algn="just" rtl="0">
              <a:buClr>
                <a:schemeClr val="dk2"/>
              </a:buClr>
              <a:buSzPct val="100000"/>
              <a:buFont typeface="Trebuchet MS"/>
              <a:buChar char="●"/>
            </a:pPr>
            <a:r>
              <a:rPr lang="en-GB" sz="1400"/>
              <a:t>It </a:t>
            </a:r>
            <a:r>
              <a:rPr lang="en-GB" sz="1400" i="1"/>
              <a:t>“establihes, inter alia, an exclusion  inter alia, an exclusion zone, in which Colombia will not conduct aerial spraying operations, creates a Joint Commission to ensure that spraying operations outside that zone have not caused herbicides to drift into Ecuador and, so long as they have not, provides a mechanism for the gradual reduction in the width of the said zone;  according to the letters, the Agreement sets out operational parameters for Colombia’s spraying programme, records the agreement of the two Governments to ongoing exchanges of information in that regard, and establishes a dispute settlement mechanism”</a:t>
            </a:r>
            <a:r>
              <a:rPr lang="en-GB" sz="1400"/>
              <a:t>. </a:t>
            </a:r>
          </a:p>
          <a:p>
            <a:endParaRPr lang="en-GB" sz="1400"/>
          </a:p>
        </p:txBody>
      </p:sp>
      <p:pic>
        <p:nvPicPr>
          <p:cNvPr id="162" name="Shape 162"/>
          <p:cNvPicPr preferRelativeResize="0"/>
          <p:nvPr/>
        </p:nvPicPr>
        <p:blipFill>
          <a:blip r:embed="rId3"/>
          <a:stretch>
            <a:fillRect/>
          </a:stretch>
        </p:blipFill>
        <p:spPr>
          <a:xfrm>
            <a:off x="5977275" y="3071475"/>
            <a:ext cx="3166724" cy="2072024"/>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lgn="ctr">
              <a:buNone/>
            </a:pPr>
            <a:r>
              <a:rPr lang="en-GB" sz="2400" u="sng"/>
              <a:t>The Agreement of 9 September 2013</a:t>
            </a:r>
          </a:p>
        </p:txBody>
      </p:sp>
      <p:sp>
        <p:nvSpPr>
          <p:cNvPr id="168" name="Shape 168"/>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457200" lvl="0" indent="-317500" algn="just" rtl="0">
              <a:buClr>
                <a:schemeClr val="dk2"/>
              </a:buClr>
              <a:buSzPct val="100000"/>
              <a:buFont typeface="Trebuchet MS"/>
              <a:buChar char="●"/>
            </a:pPr>
            <a:r>
              <a:rPr lang="en-GB" sz="1400" u="sng"/>
              <a:t>Its advantage</a:t>
            </a:r>
            <a:r>
              <a:rPr lang="en-GB" sz="1400"/>
              <a:t>: </a:t>
            </a:r>
          </a:p>
          <a:p>
            <a:pPr lvl="0" algn="just" rtl="0">
              <a:buNone/>
            </a:pPr>
            <a:r>
              <a:rPr lang="en-GB" sz="1400"/>
              <a:t>	- to prove that States are able to resolve their disputes peacefully</a:t>
            </a:r>
          </a:p>
          <a:p>
            <a:endParaRPr lang="en-GB" sz="1400"/>
          </a:p>
          <a:p>
            <a:endParaRPr lang="en-GB" sz="1400"/>
          </a:p>
          <a:p>
            <a:pPr marL="457200" lvl="0" indent="-317500" algn="just" rtl="0">
              <a:buClr>
                <a:schemeClr val="dk2"/>
              </a:buClr>
              <a:buSzPct val="100000"/>
              <a:buFont typeface="Trebuchet MS"/>
              <a:buChar char="●"/>
            </a:pPr>
            <a:r>
              <a:rPr lang="en-GB" sz="1400" u="sng"/>
              <a:t>Its disadvantages</a:t>
            </a:r>
            <a:r>
              <a:rPr lang="en-GB" sz="1400"/>
              <a:t>:</a:t>
            </a:r>
          </a:p>
          <a:p>
            <a:pPr lvl="0" indent="457200" algn="just" rtl="0">
              <a:buNone/>
            </a:pPr>
            <a:r>
              <a:rPr lang="en-GB" sz="1400"/>
              <a:t>- to prevent the ICJ from deciding the case and developing its   jurisprudence regarding transbondory environment damages </a:t>
            </a:r>
          </a:p>
          <a:p>
            <a:pPr lvl="0" indent="457200" algn="just">
              <a:buNone/>
            </a:pPr>
            <a:r>
              <a:rPr lang="en-GB" sz="1400"/>
              <a:t>- no mention about an obligation for Colombia to pay penalties or compensations for the harmful impact of its aerial herbicide spraying on Ecuadorian environment and people</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ctrTitle"/>
          </p:nvPr>
        </p:nvSpPr>
        <p:spPr>
          <a:xfrm>
            <a:off x="1082040" y="1242060"/>
            <a:ext cx="7050900" cy="1102500"/>
          </a:xfrm>
          <a:prstGeom prst="rect">
            <a:avLst/>
          </a:prstGeom>
        </p:spPr>
        <p:txBody>
          <a:bodyPr lIns="91425" tIns="91425" rIns="91425" bIns="91425" anchor="b" anchorCtr="0">
            <a:noAutofit/>
          </a:bodyPr>
          <a:lstStyle/>
          <a:p>
            <a:pPr algn="l">
              <a:buNone/>
            </a:pPr>
            <a:r>
              <a:rPr lang="en-GB"/>
              <a:t>POPs in the Arctic</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427678"/>
            <a:ext cx="8229600" cy="857400"/>
          </a:xfrm>
          <a:prstGeom prst="rect">
            <a:avLst/>
          </a:prstGeom>
        </p:spPr>
        <p:txBody>
          <a:bodyPr lIns="91425" tIns="91425" rIns="91425" bIns="91425" anchor="b" anchorCtr="0">
            <a:noAutofit/>
          </a:bodyPr>
          <a:lstStyle/>
          <a:p>
            <a:pPr algn="ctr">
              <a:buNone/>
            </a:pPr>
            <a:r>
              <a:rPr lang="en-GB" sz="3600" b="0">
                <a:solidFill>
                  <a:schemeClr val="dk1"/>
                </a:solidFill>
              </a:rPr>
              <a:t>The Arctic Indigenous population</a:t>
            </a:r>
          </a:p>
        </p:txBody>
      </p:sp>
      <p:sp>
        <p:nvSpPr>
          <p:cNvPr id="179" name="Shape 179"/>
          <p:cNvSpPr txBox="1">
            <a:spLocks noGrp="1"/>
          </p:cNvSpPr>
          <p:nvPr>
            <p:ph type="body" idx="1"/>
          </p:nvPr>
        </p:nvSpPr>
        <p:spPr>
          <a:xfrm>
            <a:off x="457200" y="1587400"/>
            <a:ext cx="8229600" cy="3338400"/>
          </a:xfrm>
          <a:prstGeom prst="rect">
            <a:avLst/>
          </a:prstGeom>
        </p:spPr>
        <p:txBody>
          <a:bodyPr lIns="91425" tIns="91425" rIns="91425" bIns="91425" anchor="t" anchorCtr="0">
            <a:noAutofit/>
          </a:bodyPr>
          <a:lstStyle/>
          <a:p>
            <a:pPr lvl="0" rtl="0">
              <a:lnSpc>
                <a:spcPct val="115000"/>
              </a:lnSpc>
              <a:spcBef>
                <a:spcPts val="800"/>
              </a:spcBef>
              <a:buClr>
                <a:schemeClr val="dk1"/>
              </a:buClr>
              <a:buSzPct val="34375"/>
              <a:buFont typeface="Arial"/>
              <a:buNone/>
            </a:pPr>
            <a:r>
              <a:rPr lang="en-GB" sz="3200">
                <a:solidFill>
                  <a:schemeClr val="dk1"/>
                </a:solidFill>
              </a:rPr>
              <a:t>•</a:t>
            </a:r>
            <a:r>
              <a:rPr lang="en-GB" sz="2400">
                <a:solidFill>
                  <a:schemeClr val="dk1"/>
                </a:solidFill>
              </a:rPr>
              <a:t>Population: around 4 millions</a:t>
            </a:r>
          </a:p>
          <a:p>
            <a:pPr lvl="0" rtl="0">
              <a:lnSpc>
                <a:spcPct val="115000"/>
              </a:lnSpc>
              <a:spcBef>
                <a:spcPts val="800"/>
              </a:spcBef>
              <a:buClr>
                <a:schemeClr val="dk1"/>
              </a:buClr>
              <a:buSzPct val="45833"/>
              <a:buFont typeface="Arial"/>
              <a:buNone/>
            </a:pPr>
            <a:r>
              <a:rPr lang="en-GB" sz="2400">
                <a:solidFill>
                  <a:schemeClr val="dk1"/>
                </a:solidFill>
              </a:rPr>
              <a:t>•Old civilization</a:t>
            </a:r>
          </a:p>
          <a:p>
            <a:pPr lvl="0" rtl="0">
              <a:lnSpc>
                <a:spcPct val="115000"/>
              </a:lnSpc>
              <a:spcBef>
                <a:spcPts val="800"/>
              </a:spcBef>
              <a:buClr>
                <a:schemeClr val="dk1"/>
              </a:buClr>
              <a:buSzPct val="45833"/>
              <a:buFont typeface="Arial"/>
              <a:buNone/>
            </a:pPr>
            <a:r>
              <a:rPr lang="en-GB" sz="2400">
                <a:solidFill>
                  <a:schemeClr val="dk1"/>
                </a:solidFill>
              </a:rPr>
              <a:t>•Different ethnical groups</a:t>
            </a:r>
          </a:p>
          <a:p>
            <a:pPr lvl="0" rtl="0">
              <a:lnSpc>
                <a:spcPct val="115000"/>
              </a:lnSpc>
              <a:spcBef>
                <a:spcPts val="800"/>
              </a:spcBef>
              <a:buClr>
                <a:schemeClr val="dk1"/>
              </a:buClr>
              <a:buSzPct val="45833"/>
              <a:buFont typeface="Arial"/>
              <a:buNone/>
            </a:pPr>
            <a:r>
              <a:rPr lang="en-GB" sz="2400">
                <a:solidFill>
                  <a:schemeClr val="dk1"/>
                </a:solidFill>
              </a:rPr>
              <a:t>•No single government</a:t>
            </a:r>
          </a:p>
          <a:p>
            <a:pPr lvl="0" rtl="0">
              <a:lnSpc>
                <a:spcPct val="115000"/>
              </a:lnSpc>
              <a:spcBef>
                <a:spcPts val="800"/>
              </a:spcBef>
              <a:buClr>
                <a:schemeClr val="dk1"/>
              </a:buClr>
              <a:buSzPct val="45833"/>
              <a:buFont typeface="Arial"/>
              <a:buNone/>
            </a:pPr>
            <a:r>
              <a:rPr lang="en-GB" sz="2400">
                <a:solidFill>
                  <a:schemeClr val="dk1"/>
                </a:solidFill>
              </a:rPr>
              <a:t>•The Arctic Council (1996)</a:t>
            </a:r>
          </a:p>
          <a:p>
            <a:endParaRPr lang="en-GB" sz="2400">
              <a:solidFill>
                <a:schemeClr val="dk1"/>
              </a:solidFill>
            </a:endParaRPr>
          </a:p>
        </p:txBody>
      </p:sp>
      <p:pic>
        <p:nvPicPr>
          <p:cNvPr id="180" name="Shape 180"/>
          <p:cNvPicPr preferRelativeResize="0"/>
          <p:nvPr/>
        </p:nvPicPr>
        <p:blipFill>
          <a:blip r:embed="rId3"/>
          <a:stretch>
            <a:fillRect/>
          </a:stretch>
        </p:blipFill>
        <p:spPr>
          <a:xfrm>
            <a:off x="6368925" y="2360550"/>
            <a:ext cx="1657350" cy="1314450"/>
          </a:xfrm>
          <a:prstGeom prst="rect">
            <a:avLst/>
          </a:prstGeom>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lgn="ctr">
              <a:buNone/>
            </a:pPr>
            <a:r>
              <a:rPr lang="en-GB"/>
              <a:t>The Arctic</a:t>
            </a:r>
          </a:p>
        </p:txBody>
      </p:sp>
      <p:pic>
        <p:nvPicPr>
          <p:cNvPr id="186" name="Shape 186"/>
          <p:cNvPicPr preferRelativeResize="0"/>
          <p:nvPr/>
        </p:nvPicPr>
        <p:blipFill>
          <a:blip r:embed="rId3"/>
          <a:stretch>
            <a:fillRect/>
          </a:stretch>
        </p:blipFill>
        <p:spPr>
          <a:xfrm>
            <a:off x="2681475" y="1272312"/>
            <a:ext cx="3889824" cy="3450025"/>
          </a:xfrm>
          <a:prstGeom prst="rect">
            <a:avLst/>
          </a:prstGeom>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lgn="ctr">
              <a:buNone/>
            </a:pPr>
            <a:r>
              <a:rPr lang="en-GB" sz="3600" b="0">
                <a:solidFill>
                  <a:schemeClr val="dk1"/>
                </a:solidFill>
                <a:latin typeface="Arial"/>
                <a:ea typeface="Arial"/>
                <a:cs typeface="Arial"/>
                <a:sym typeface="Arial"/>
              </a:rPr>
              <a:t>The Arctic and the POPs</a:t>
            </a:r>
          </a:p>
        </p:txBody>
      </p:sp>
      <p:sp>
        <p:nvSpPr>
          <p:cNvPr id="192" name="Shape 192"/>
          <p:cNvSpPr txBox="1">
            <a:spLocks noGrp="1"/>
          </p:cNvSpPr>
          <p:nvPr>
            <p:ph type="body" idx="1"/>
          </p:nvPr>
        </p:nvSpPr>
        <p:spPr>
          <a:xfrm>
            <a:off x="457200" y="1350675"/>
            <a:ext cx="8229600" cy="3713099"/>
          </a:xfrm>
          <a:prstGeom prst="rect">
            <a:avLst/>
          </a:prstGeom>
        </p:spPr>
        <p:txBody>
          <a:bodyPr lIns="91425" tIns="91425" rIns="91425" bIns="91425" anchor="t" anchorCtr="0">
            <a:noAutofit/>
          </a:bodyPr>
          <a:lstStyle/>
          <a:p>
            <a:pPr lvl="0" rtl="0">
              <a:lnSpc>
                <a:spcPct val="115000"/>
              </a:lnSpc>
              <a:spcBef>
                <a:spcPts val="800"/>
              </a:spcBef>
              <a:buClr>
                <a:schemeClr val="dk1"/>
              </a:buClr>
              <a:buSzPct val="45833"/>
              <a:buFont typeface="Arial"/>
              <a:buNone/>
            </a:pPr>
            <a:r>
              <a:rPr lang="en-GB" sz="2400">
                <a:solidFill>
                  <a:schemeClr val="dk1"/>
                </a:solidFill>
                <a:latin typeface="Arial"/>
                <a:ea typeface="Arial"/>
                <a:cs typeface="Arial"/>
                <a:sym typeface="Arial"/>
              </a:rPr>
              <a:t>•Primarily challenges due to climate change and global contaminants.</a:t>
            </a:r>
          </a:p>
          <a:p>
            <a:pPr lvl="0" rtl="0">
              <a:lnSpc>
                <a:spcPct val="115000"/>
              </a:lnSpc>
              <a:spcBef>
                <a:spcPts val="800"/>
              </a:spcBef>
              <a:buClr>
                <a:schemeClr val="dk1"/>
              </a:buClr>
              <a:buSzPct val="45833"/>
              <a:buFont typeface="Arial"/>
              <a:buNone/>
            </a:pPr>
            <a:r>
              <a:rPr lang="en-GB" sz="2400">
                <a:solidFill>
                  <a:schemeClr val="dk1"/>
                </a:solidFill>
                <a:latin typeface="Arial"/>
                <a:ea typeface="Arial"/>
                <a:cs typeface="Arial"/>
                <a:sym typeface="Arial"/>
              </a:rPr>
              <a:t>•Direct impact on environment and health.</a:t>
            </a:r>
          </a:p>
          <a:p>
            <a:pPr lvl="0" rtl="0">
              <a:lnSpc>
                <a:spcPct val="115000"/>
              </a:lnSpc>
              <a:spcBef>
                <a:spcPts val="800"/>
              </a:spcBef>
              <a:buClr>
                <a:schemeClr val="dk1"/>
              </a:buClr>
              <a:buSzPct val="45833"/>
              <a:buFont typeface="Arial"/>
              <a:buNone/>
            </a:pPr>
            <a:r>
              <a:rPr lang="en-GB" sz="2400">
                <a:solidFill>
                  <a:schemeClr val="dk1"/>
                </a:solidFill>
                <a:latin typeface="Arial"/>
                <a:ea typeface="Arial"/>
                <a:cs typeface="Arial"/>
                <a:sym typeface="Arial"/>
              </a:rPr>
              <a:t>•High accumulation of POP’s in the Northern Latitude.</a:t>
            </a:r>
          </a:p>
          <a:p>
            <a:pPr lvl="0" rtl="0">
              <a:lnSpc>
                <a:spcPct val="115000"/>
              </a:lnSpc>
              <a:spcBef>
                <a:spcPts val="800"/>
              </a:spcBef>
              <a:buClr>
                <a:schemeClr val="dk1"/>
              </a:buClr>
              <a:buSzPct val="45833"/>
              <a:buFont typeface="Arial"/>
              <a:buNone/>
            </a:pPr>
            <a:r>
              <a:rPr lang="en-GB" sz="2400">
                <a:solidFill>
                  <a:schemeClr val="dk1"/>
                </a:solidFill>
                <a:latin typeface="Arial"/>
                <a:ea typeface="Arial"/>
                <a:cs typeface="Arial"/>
                <a:sym typeface="Arial"/>
              </a:rPr>
              <a:t>•Reason: mostly from air due to winds and oceans.</a:t>
            </a:r>
          </a:p>
          <a:p>
            <a:endParaRPr lang="en-GB" sz="2400">
              <a:solidFill>
                <a:schemeClr val="dk1"/>
              </a:solidFill>
              <a:latin typeface="Arial"/>
              <a:ea typeface="Arial"/>
              <a:cs typeface="Arial"/>
              <a:sym typeface="Arial"/>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algn="ctr" rtl="0">
              <a:buNone/>
            </a:pPr>
            <a:r>
              <a:rPr lang="en-GB" sz="3600" b="0">
                <a:solidFill>
                  <a:schemeClr val="dk1"/>
                </a:solidFill>
                <a:latin typeface="Arial"/>
                <a:ea typeface="Arial"/>
                <a:cs typeface="Arial"/>
                <a:sym typeface="Arial"/>
              </a:rPr>
              <a:t>Movement of POPs to the Arctic</a:t>
            </a:r>
          </a:p>
        </p:txBody>
      </p:sp>
      <p:pic>
        <p:nvPicPr>
          <p:cNvPr id="198" name="Shape 198"/>
          <p:cNvPicPr preferRelativeResize="0"/>
          <p:nvPr/>
        </p:nvPicPr>
        <p:blipFill>
          <a:blip r:embed="rId3"/>
          <a:stretch>
            <a:fillRect/>
          </a:stretch>
        </p:blipFill>
        <p:spPr>
          <a:xfrm>
            <a:off x="2234750" y="1200175"/>
            <a:ext cx="4451800" cy="3929474"/>
          </a:xfrm>
          <a:prstGeom prst="rect">
            <a:avLst/>
          </a:prstGeom>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lvl="0" rtl="0">
              <a:lnSpc>
                <a:spcPct val="115000"/>
              </a:lnSpc>
              <a:spcBef>
                <a:spcPts val="600"/>
              </a:spcBef>
              <a:buClr>
                <a:schemeClr val="dk1"/>
              </a:buClr>
              <a:buSzPct val="61111"/>
              <a:buFont typeface="Arial"/>
              <a:buNone/>
            </a:pPr>
            <a:r>
              <a:rPr lang="en-GB" sz="1800">
                <a:solidFill>
                  <a:schemeClr val="dk1"/>
                </a:solidFill>
                <a:latin typeface="Arial"/>
                <a:ea typeface="Arial"/>
                <a:cs typeface="Arial"/>
                <a:sym typeface="Arial"/>
              </a:rPr>
              <a:t>•These chemicals  affect the health of animals and humans.</a:t>
            </a:r>
          </a:p>
          <a:p>
            <a:pPr lvl="0" rtl="0">
              <a:lnSpc>
                <a:spcPct val="115000"/>
              </a:lnSpc>
              <a:spcBef>
                <a:spcPts val="600"/>
              </a:spcBef>
              <a:buClr>
                <a:schemeClr val="dk1"/>
              </a:buClr>
              <a:buSzPct val="61111"/>
              <a:buFont typeface="Arial"/>
              <a:buNone/>
            </a:pPr>
            <a:r>
              <a:rPr lang="en-GB" sz="1800">
                <a:solidFill>
                  <a:schemeClr val="dk1"/>
                </a:solidFill>
                <a:latin typeface="Arial"/>
                <a:ea typeface="Arial"/>
                <a:cs typeface="Arial"/>
                <a:sym typeface="Arial"/>
              </a:rPr>
              <a:t>•POPs present a significant hazard to the health and cultures of Indigenous Peoples of the Arctic due to their impact on the population’s diet.</a:t>
            </a:r>
          </a:p>
          <a:p>
            <a:pPr lvl="0" rtl="0">
              <a:lnSpc>
                <a:spcPct val="115000"/>
              </a:lnSpc>
              <a:spcBef>
                <a:spcPts val="600"/>
              </a:spcBef>
              <a:buClr>
                <a:schemeClr val="dk1"/>
              </a:buClr>
              <a:buSzPct val="61111"/>
              <a:buFont typeface="Arial"/>
              <a:buNone/>
            </a:pPr>
            <a:r>
              <a:rPr lang="en-GB" sz="1800">
                <a:solidFill>
                  <a:schemeClr val="dk1"/>
                </a:solidFill>
                <a:latin typeface="Arial"/>
                <a:ea typeface="Arial"/>
                <a:cs typeface="Arial"/>
                <a:sym typeface="Arial"/>
              </a:rPr>
              <a:t>•Levels of certain POPs can be significantly higher in traditional food such as fish and marine mammals than in market foods.</a:t>
            </a:r>
          </a:p>
          <a:p>
            <a:pPr lvl="0" rtl="0">
              <a:lnSpc>
                <a:spcPct val="115000"/>
              </a:lnSpc>
              <a:spcBef>
                <a:spcPts val="600"/>
              </a:spcBef>
              <a:buClr>
                <a:schemeClr val="dk1"/>
              </a:buClr>
              <a:buSzPct val="61111"/>
              <a:buFont typeface="Arial"/>
              <a:buNone/>
            </a:pPr>
            <a:r>
              <a:rPr lang="en-GB" sz="1800">
                <a:solidFill>
                  <a:schemeClr val="dk1"/>
                </a:solidFill>
                <a:latin typeface="Arial"/>
                <a:ea typeface="Arial"/>
                <a:cs typeface="Arial"/>
                <a:sym typeface="Arial"/>
              </a:rPr>
              <a:t>•In many cases, there is no alternative to the subsistence way of life of Arctic Indigenous Peoples due to lack of a cash based economy.</a:t>
            </a:r>
          </a:p>
          <a:p>
            <a:pPr lvl="0" rtl="0">
              <a:lnSpc>
                <a:spcPct val="115000"/>
              </a:lnSpc>
              <a:spcBef>
                <a:spcPts val="600"/>
              </a:spcBef>
              <a:buClr>
                <a:schemeClr val="dk1"/>
              </a:buClr>
              <a:buSzPct val="61111"/>
              <a:buFont typeface="Arial"/>
              <a:buNone/>
            </a:pPr>
            <a:r>
              <a:rPr lang="en-GB" sz="1800">
                <a:solidFill>
                  <a:schemeClr val="dk1"/>
                </a:solidFill>
                <a:latin typeface="Arial"/>
                <a:ea typeface="Arial"/>
                <a:cs typeface="Arial"/>
                <a:sym typeface="Arial"/>
              </a:rPr>
              <a:t> &gt;In other words, the ecosystem is generally affected which causes logically severe consequences.</a:t>
            </a:r>
          </a:p>
          <a:p>
            <a:endParaRPr lang="en-GB" sz="1800">
              <a:solidFill>
                <a:schemeClr val="dk1"/>
              </a:solidFill>
              <a:latin typeface="Arial"/>
              <a:ea typeface="Arial"/>
              <a:cs typeface="Arial"/>
              <a:sym typeface="Arial"/>
            </a:endParaRPr>
          </a:p>
        </p:txBody>
      </p:sp>
      <p:sp>
        <p:nvSpPr>
          <p:cNvPr id="204" name="Shape 204"/>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lgn="ctr">
              <a:buNone/>
            </a:pPr>
            <a:r>
              <a:rPr lang="en-GB" sz="3600" b="0">
                <a:solidFill>
                  <a:schemeClr val="dk1"/>
                </a:solidFill>
                <a:latin typeface="Arial"/>
                <a:ea typeface="Arial"/>
                <a:cs typeface="Arial"/>
                <a:sym typeface="Arial"/>
              </a:rPr>
              <a:t>Impact on the ecosystem</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buNone/>
            </a:pPr>
            <a:r>
              <a:rPr lang="en-GB"/>
              <a:t>What are POPs?</a:t>
            </a:r>
          </a:p>
        </p:txBody>
      </p:sp>
      <p:sp>
        <p:nvSpPr>
          <p:cNvPr id="53" name="Shape 53"/>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457200" lvl="0" indent="-342900" rtl="0">
              <a:buClr>
                <a:schemeClr val="dk2"/>
              </a:buClr>
              <a:buSzPct val="100000"/>
              <a:buFont typeface="Arial"/>
              <a:buChar char="●"/>
            </a:pPr>
            <a:r>
              <a:rPr lang="en-GB" sz="1800" dirty="0">
                <a:solidFill>
                  <a:schemeClr val="dk1"/>
                </a:solidFill>
                <a:latin typeface="Arial"/>
                <a:ea typeface="Arial"/>
                <a:cs typeface="Arial"/>
                <a:sym typeface="Arial"/>
              </a:rPr>
              <a:t>POP = Persistent Organic Pollutant, chemical substances that persist the environment.</a:t>
            </a:r>
          </a:p>
          <a:p>
            <a:pPr marL="457200" lvl="0" indent="-342900" rtl="0">
              <a:buClr>
                <a:schemeClr val="dk2"/>
              </a:buClr>
              <a:buSzPct val="100000"/>
              <a:buFont typeface="Arial"/>
              <a:buChar char="●"/>
            </a:pPr>
            <a:r>
              <a:rPr lang="en-GB" sz="1800" dirty="0">
                <a:solidFill>
                  <a:schemeClr val="dk1"/>
                </a:solidFill>
                <a:latin typeface="Arial"/>
                <a:ea typeface="Arial"/>
                <a:cs typeface="Arial"/>
                <a:sym typeface="Arial"/>
              </a:rPr>
              <a:t>Bioaccumulation through food + negative effects on human health and environment.</a:t>
            </a:r>
          </a:p>
          <a:p>
            <a:endParaRPr lang="en-GB" sz="1800" dirty="0">
              <a:solidFill>
                <a:schemeClr val="dk1"/>
              </a:solidFill>
              <a:latin typeface="Arial"/>
              <a:ea typeface="Arial"/>
              <a:cs typeface="Arial"/>
              <a:sym typeface="Arial"/>
            </a:endParaRPr>
          </a:p>
          <a:p>
            <a:pPr marL="457200" lvl="0" indent="-342900" rtl="0">
              <a:buClr>
                <a:schemeClr val="dk2"/>
              </a:buClr>
              <a:buSzPct val="100000"/>
              <a:buFont typeface="Arial"/>
              <a:buChar char="●"/>
            </a:pPr>
            <a:r>
              <a:rPr lang="en-GB" sz="1800" smtClean="0">
                <a:solidFill>
                  <a:schemeClr val="dk1"/>
                </a:solidFill>
                <a:latin typeface="Arial"/>
                <a:ea typeface="Arial"/>
                <a:cs typeface="Arial"/>
                <a:sym typeface="Arial"/>
              </a:rPr>
              <a:t>Example of POP: </a:t>
            </a:r>
            <a:r>
              <a:rPr lang="en-GB" sz="1800">
                <a:solidFill>
                  <a:schemeClr val="dk1"/>
                </a:solidFill>
                <a:latin typeface="Arial"/>
                <a:ea typeface="Arial"/>
                <a:cs typeface="Arial"/>
                <a:sym typeface="Arial"/>
              </a:rPr>
              <a:t>Pesticides (DDT), industrial pollutants (polychlorinated biphenyls, PCBs) and unintentional by-products of industrial process (dioxins and furans).</a:t>
            </a:r>
          </a:p>
          <a:p>
            <a:endParaRPr lang="en-GB" sz="1800" dirty="0">
              <a:solidFill>
                <a:schemeClr val="dk1"/>
              </a:solidFill>
              <a:latin typeface="Arial"/>
              <a:ea typeface="Arial"/>
              <a:cs typeface="Arial"/>
              <a:sym typeface="Arial"/>
            </a:endParaRPr>
          </a:p>
          <a:p>
            <a:pPr marL="457200" lvl="0" indent="-342900" rtl="0">
              <a:lnSpc>
                <a:spcPct val="115000"/>
              </a:lnSpc>
              <a:buClr>
                <a:schemeClr val="dk2"/>
              </a:buClr>
              <a:buSzPct val="100000"/>
              <a:buFont typeface="Arial"/>
              <a:buChar char="●"/>
            </a:pPr>
            <a:r>
              <a:rPr lang="en-GB" sz="1800" dirty="0">
                <a:solidFill>
                  <a:schemeClr val="dk1"/>
                </a:solidFill>
                <a:latin typeface="Arial"/>
                <a:ea typeface="Arial"/>
                <a:cs typeface="Arial"/>
                <a:sym typeface="Arial"/>
              </a:rPr>
              <a:t>Risk all over the globe due to transportation over the borders and to landscapes where there have never been present, such as in the Arctic. </a:t>
            </a:r>
          </a:p>
          <a:p>
            <a:endParaRPr lang="en-GB" sz="1800" dirty="0">
              <a:solidFill>
                <a:schemeClr val="dk1"/>
              </a:solidFill>
              <a:latin typeface="Arial"/>
              <a:ea typeface="Arial"/>
              <a:cs typeface="Arial"/>
              <a:sym typeface="Arial"/>
            </a:endParaRPr>
          </a:p>
          <a:p>
            <a:endParaRPr lang="en-GB" sz="1800" dirty="0">
              <a:solidFill>
                <a:schemeClr val="dk1"/>
              </a:solidFill>
              <a:latin typeface="Arial"/>
              <a:ea typeface="Arial"/>
              <a:cs typeface="Arial"/>
              <a:sym typeface="Arial"/>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457200" y="862917"/>
            <a:ext cx="8229600" cy="3630300"/>
          </a:xfrm>
          <a:prstGeom prst="rect">
            <a:avLst/>
          </a:prstGeom>
        </p:spPr>
        <p:txBody>
          <a:bodyPr lIns="91425" tIns="91425" rIns="91425" bIns="91425" anchor="t" anchorCtr="0">
            <a:noAutofit/>
          </a:bodyPr>
          <a:lstStyle/>
          <a:p>
            <a:pPr lvl="0" rtl="0">
              <a:buNone/>
            </a:pPr>
            <a:r>
              <a:rPr lang="en-GB" sz="2400">
                <a:solidFill>
                  <a:srgbClr val="000000"/>
                </a:solidFill>
              </a:rPr>
              <a:t>“How could the Arctic, seemingly untouched by contemporary ills, so innocent, so primitive, so natural, be home to the most contaminated people on the planet? I had stumbled upon what is perhaps the greatest environmental injustice on Earth.”</a:t>
            </a:r>
          </a:p>
          <a:p>
            <a:endParaRPr lang="en-GB" sz="2400">
              <a:solidFill>
                <a:srgbClr val="000000"/>
              </a:solidFill>
            </a:endParaRPr>
          </a:p>
          <a:p>
            <a:pPr lvl="0" rtl="0">
              <a:buNone/>
            </a:pPr>
            <a:r>
              <a:rPr lang="en-GB" sz="2400">
                <a:solidFill>
                  <a:srgbClr val="000000"/>
                </a:solidFill>
              </a:rPr>
              <a:t>Marla Cone, Silent Snow: </a:t>
            </a:r>
            <a:r>
              <a:rPr lang="en-GB" sz="2400" i="1">
                <a:solidFill>
                  <a:srgbClr val="000000"/>
                </a:solidFill>
              </a:rPr>
              <a:t>The Slow Poisoning of the Arctic</a:t>
            </a:r>
            <a:r>
              <a:rPr lang="en-GB" sz="2400">
                <a:solidFill>
                  <a:srgbClr val="000000"/>
                </a:solidFill>
              </a:rPr>
              <a:t> (Grove Press, New York, 200</a:t>
            </a:r>
            <a:r>
              <a:rPr lang="en-GB" sz="2400"/>
              <a:t>5)</a:t>
            </a:r>
          </a:p>
          <a:p>
            <a:endParaRPr lang="en-GB" sz="240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1082040" y="1525835"/>
            <a:ext cx="7050900" cy="1102500"/>
          </a:xfrm>
          <a:prstGeom prst="rect">
            <a:avLst/>
          </a:prstGeom>
        </p:spPr>
        <p:txBody>
          <a:bodyPr lIns="91425" tIns="91425" rIns="91425" bIns="91425" anchor="b" anchorCtr="0">
            <a:noAutofit/>
          </a:bodyPr>
          <a:lstStyle/>
          <a:p>
            <a:pPr algn="l">
              <a:buNone/>
            </a:pPr>
            <a:r>
              <a:rPr lang="en-GB"/>
              <a:t>International Regime for POPs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buNone/>
            </a:pPr>
            <a:r>
              <a:rPr lang="en-GB"/>
              <a:t>Two pieces of legislation</a:t>
            </a:r>
          </a:p>
        </p:txBody>
      </p:sp>
      <p:sp>
        <p:nvSpPr>
          <p:cNvPr id="64" name="Shape 64"/>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457200" lvl="0" indent="-381000" rtl="0">
              <a:buClr>
                <a:schemeClr val="dk2"/>
              </a:buClr>
              <a:buSzPct val="100000"/>
              <a:buFont typeface="Trebuchet MS"/>
              <a:buAutoNum type="arabicPeriod"/>
            </a:pPr>
            <a:r>
              <a:rPr lang="en-GB" sz="2400"/>
              <a:t>
The Protocol to the regional UNECE Convention on Long-Range Transboundary Air Pollution (CLRTAP) on POPs  </a:t>
            </a:r>
          </a:p>
          <a:p>
            <a:pPr marL="914400" lvl="1" indent="-381000" rtl="0">
              <a:buClr>
                <a:schemeClr val="dk2"/>
              </a:buClr>
              <a:buSzPct val="100000"/>
              <a:buFont typeface="Trebuchet MS"/>
              <a:buAutoNum type="alphaLcPeriod"/>
            </a:pPr>
            <a:r>
              <a:rPr lang="en-GB" sz="2400"/>
              <a:t>“Aarhus Protocol”</a:t>
            </a:r>
          </a:p>
          <a:p>
            <a:endParaRPr lang="en-GB" sz="2400"/>
          </a:p>
          <a:p>
            <a:pPr marL="457200" lvl="0" indent="-381000">
              <a:buClr>
                <a:schemeClr val="dk2"/>
              </a:buClr>
              <a:buSzPct val="100000"/>
              <a:buFont typeface="Trebuchet MS"/>
              <a:buAutoNum type="arabicPeriod"/>
            </a:pPr>
            <a:r>
              <a:rPr lang="en-GB" sz="2400"/>
              <a:t>Stockholm Convention on Persistent Organic Pollutants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457200" lvl="0" indent="-342900" rtl="0">
              <a:buClr>
                <a:schemeClr val="dk2"/>
              </a:buClr>
              <a:buSzPct val="166666"/>
              <a:buFont typeface="Arial"/>
              <a:buChar char="•"/>
            </a:pPr>
            <a:r>
              <a:rPr lang="en-GB" sz="1800"/>
              <a:t>Signed in 1998 &amp; entered into force 2003</a:t>
            </a:r>
          </a:p>
          <a:p>
            <a:pPr marL="457200" lvl="0" indent="-342900" rtl="0">
              <a:buClr>
                <a:schemeClr val="dk2"/>
              </a:buClr>
              <a:buSzPct val="166666"/>
              <a:buFont typeface="Arial"/>
              <a:buChar char="•"/>
            </a:pPr>
            <a:r>
              <a:rPr lang="en-GB" sz="1800"/>
              <a:t>32 states plus the EU have signed and ratified</a:t>
            </a:r>
          </a:p>
          <a:p>
            <a:pPr marL="457200" lvl="0" indent="-342900" rtl="0">
              <a:buClr>
                <a:schemeClr val="dk2"/>
              </a:buClr>
              <a:buSzPct val="166666"/>
              <a:buFont typeface="Arial"/>
              <a:buChar char="•"/>
            </a:pPr>
            <a:r>
              <a:rPr lang="en-GB" sz="1800"/>
              <a:t>6 have signed but not ratified</a:t>
            </a:r>
          </a:p>
          <a:p>
            <a:endParaRPr lang="en-GB" sz="1800"/>
          </a:p>
          <a:p>
            <a:pPr marL="457200" lvl="0" indent="-342900" rtl="0">
              <a:buClr>
                <a:schemeClr val="dk2"/>
              </a:buClr>
              <a:buSzPct val="166666"/>
              <a:buFont typeface="Arial"/>
              <a:buChar char="•"/>
            </a:pPr>
            <a:r>
              <a:rPr lang="en-GB" sz="1800"/>
              <a:t>Objective: “</a:t>
            </a:r>
            <a:r>
              <a:rPr lang="en-GB" sz="1800" i="1"/>
              <a:t>to control, reduce or eliminate discharges, emissions and losses of persistent organic pollutants”</a:t>
            </a:r>
            <a:r>
              <a:rPr lang="en-GB" sz="1800"/>
              <a:t> (Article 2)</a:t>
            </a:r>
          </a:p>
          <a:p>
            <a:pPr marL="457200" lvl="0" indent="-342900" rtl="0">
              <a:buClr>
                <a:schemeClr val="dk2"/>
              </a:buClr>
              <a:buSzPct val="166666"/>
              <a:buFont typeface="Arial"/>
              <a:buChar char="•"/>
            </a:pPr>
            <a:r>
              <a:rPr lang="en-GB" sz="1800"/>
              <a:t>16 substances singled out </a:t>
            </a:r>
          </a:p>
          <a:p>
            <a:pPr marL="914400" lvl="1" indent="-342900" rtl="0">
              <a:buClr>
                <a:schemeClr val="dk2"/>
              </a:buClr>
              <a:buSzPct val="100000"/>
              <a:buFont typeface="Courier New"/>
              <a:buChar char="o"/>
            </a:pPr>
            <a:r>
              <a:rPr lang="en-GB" sz="1800"/>
              <a:t>includes pesticides, industrial chemicals and by-products/ contaminants</a:t>
            </a:r>
          </a:p>
          <a:p>
            <a:endParaRPr lang="en-GB" sz="1800"/>
          </a:p>
          <a:p>
            <a:pPr marL="457200" lvl="0" indent="-342900" rtl="0">
              <a:buClr>
                <a:schemeClr val="dk2"/>
              </a:buClr>
              <a:buSzPct val="166666"/>
              <a:buFont typeface="Arial"/>
              <a:buChar char="•"/>
            </a:pPr>
            <a:r>
              <a:rPr lang="en-GB" sz="1800"/>
              <a:t>Amendments made in 2009 added 7 new substances</a:t>
            </a:r>
          </a:p>
        </p:txBody>
      </p:sp>
      <p:sp>
        <p:nvSpPr>
          <p:cNvPr id="70" name="Shape 70"/>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buNone/>
            </a:pPr>
            <a:r>
              <a:rPr lang="en-GB"/>
              <a:t>Aarhus Protocol</a:t>
            </a:r>
          </a:p>
        </p:txBody>
      </p:sp>
      <p:pic>
        <p:nvPicPr>
          <p:cNvPr id="71" name="Shape 71"/>
          <p:cNvPicPr preferRelativeResize="0"/>
          <p:nvPr/>
        </p:nvPicPr>
        <p:blipFill>
          <a:blip r:embed="rId3"/>
          <a:stretch>
            <a:fillRect/>
          </a:stretch>
        </p:blipFill>
        <p:spPr>
          <a:xfrm>
            <a:off x="5821849" y="727150"/>
            <a:ext cx="2923649" cy="1622624"/>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457200" lvl="0" indent="-342900" rtl="0">
              <a:buClr>
                <a:schemeClr val="dk2"/>
              </a:buClr>
              <a:buSzPct val="166666"/>
              <a:buFont typeface="Arial"/>
              <a:buChar char="•"/>
            </a:pPr>
            <a:r>
              <a:rPr lang="en-GB" sz="1800"/>
              <a:t>Article 3 - basic obligations</a:t>
            </a:r>
          </a:p>
          <a:p>
            <a:endParaRPr lang="en-GB" sz="1800"/>
          </a:p>
          <a:p>
            <a:pPr marL="457200" lvl="0" indent="-342900" rtl="0">
              <a:buClr>
                <a:schemeClr val="dk2"/>
              </a:buClr>
              <a:buSzPct val="166666"/>
              <a:buFont typeface="Arial"/>
              <a:buChar char="•"/>
            </a:pPr>
            <a:r>
              <a:rPr lang="en-GB" sz="1800"/>
              <a:t>Article 4 - exemptions</a:t>
            </a:r>
          </a:p>
          <a:p>
            <a:endParaRPr lang="en-GB" sz="1800"/>
          </a:p>
          <a:p>
            <a:pPr marL="457200" lvl="0" indent="-342900" rtl="0">
              <a:buClr>
                <a:schemeClr val="dk2"/>
              </a:buClr>
              <a:buSzPct val="166666"/>
              <a:buFont typeface="Arial"/>
              <a:buChar char="•"/>
            </a:pPr>
            <a:r>
              <a:rPr lang="en-GB" sz="1800"/>
              <a:t>Annex I - eliminated substances</a:t>
            </a:r>
          </a:p>
          <a:p>
            <a:endParaRPr lang="en-GB" sz="1800"/>
          </a:p>
          <a:p>
            <a:pPr marL="457200" lvl="0" indent="-342900" rtl="0">
              <a:buClr>
                <a:schemeClr val="dk2"/>
              </a:buClr>
              <a:buSzPct val="166666"/>
              <a:buFont typeface="Arial"/>
              <a:buChar char="•"/>
            </a:pPr>
            <a:r>
              <a:rPr lang="en-GB" sz="1800"/>
              <a:t>Annex II - restricted substances</a:t>
            </a:r>
          </a:p>
          <a:p>
            <a:pPr marL="914400" lvl="1" indent="-342900" rtl="0">
              <a:buClr>
                <a:schemeClr val="dk2"/>
              </a:buClr>
              <a:buSzPct val="100000"/>
              <a:buFont typeface="Courier New"/>
              <a:buChar char="o"/>
            </a:pPr>
            <a:r>
              <a:rPr lang="en-GB" sz="1800"/>
              <a:t>conditions for production and use</a:t>
            </a:r>
          </a:p>
          <a:p>
            <a:pPr marL="914400" lvl="1" indent="-342900" rtl="0">
              <a:buClr>
                <a:schemeClr val="dk2"/>
              </a:buClr>
              <a:buSzPct val="100000"/>
              <a:buFont typeface="Courier New"/>
              <a:buChar char="o"/>
            </a:pPr>
            <a:r>
              <a:rPr lang="en-GB" sz="1800"/>
              <a:t>usually related to public health or recycling</a:t>
            </a:r>
          </a:p>
          <a:p>
            <a:endParaRPr lang="en-GB" sz="1800"/>
          </a:p>
          <a:p>
            <a:endParaRPr lang="en-GB" sz="1800"/>
          </a:p>
        </p:txBody>
      </p:sp>
      <p:sp>
        <p:nvSpPr>
          <p:cNvPr id="77" name="Shape 77"/>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buNone/>
            </a:pPr>
            <a:r>
              <a:rPr lang="en-GB"/>
              <a:t>Aarhus Protocol</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457200" y="987617"/>
            <a:ext cx="8229600" cy="3630300"/>
          </a:xfrm>
          <a:prstGeom prst="rect">
            <a:avLst/>
          </a:prstGeom>
        </p:spPr>
        <p:txBody>
          <a:bodyPr lIns="91425" tIns="91425" rIns="91425" bIns="91425" anchor="t" anchorCtr="0">
            <a:noAutofit/>
          </a:bodyPr>
          <a:lstStyle/>
          <a:p>
            <a:pPr marL="457200" lvl="0" indent="-342900" rtl="0">
              <a:buClr>
                <a:schemeClr val="dk2"/>
              </a:buClr>
              <a:buSzPct val="166666"/>
              <a:buFont typeface="Arial"/>
              <a:buChar char="•"/>
            </a:pPr>
            <a:r>
              <a:rPr lang="en-GB" sz="1800"/>
              <a:t>signed in 2001 and entered into force in 2004</a:t>
            </a:r>
          </a:p>
          <a:p>
            <a:pPr marL="457200" lvl="0" indent="-342900" rtl="0">
              <a:buClr>
                <a:schemeClr val="dk2"/>
              </a:buClr>
              <a:buSzPct val="166666"/>
              <a:buFont typeface="Arial"/>
              <a:buChar char="•"/>
            </a:pPr>
            <a:r>
              <a:rPr lang="en-GB" sz="1800"/>
              <a:t>179 parties to the convention (178 states + EU)</a:t>
            </a:r>
          </a:p>
          <a:p>
            <a:pPr marL="914400" lvl="1" indent="-342900" rtl="0">
              <a:buClr>
                <a:schemeClr val="dk2"/>
              </a:buClr>
              <a:buSzPct val="100000"/>
              <a:buFont typeface="Courier New"/>
              <a:buChar char="o"/>
            </a:pPr>
            <a:r>
              <a:rPr lang="en-GB" sz="1800"/>
              <a:t>US,Iraq, Greenland, Italy and others</a:t>
            </a:r>
          </a:p>
          <a:p>
            <a:endParaRPr lang="en-GB" sz="1800"/>
          </a:p>
          <a:p>
            <a:pPr marL="457200" lvl="0" indent="-342900" rtl="0">
              <a:buClr>
                <a:schemeClr val="dk2"/>
              </a:buClr>
              <a:buSzPct val="166666"/>
              <a:buFont typeface="Arial"/>
              <a:buChar char="•"/>
            </a:pPr>
            <a:r>
              <a:rPr lang="en-GB" sz="1800"/>
              <a:t>Objective: ‘to protect human health and the environment from persistent organic pollutants’ - Article 1</a:t>
            </a:r>
          </a:p>
          <a:p>
            <a:endParaRPr lang="en-GB" sz="1800"/>
          </a:p>
          <a:p>
            <a:pPr marL="457200" lvl="0" indent="-342900" rtl="0">
              <a:buClr>
                <a:schemeClr val="dk2"/>
              </a:buClr>
              <a:buSzPct val="166666"/>
              <a:buFont typeface="Arial"/>
              <a:buChar char="•"/>
            </a:pPr>
            <a:r>
              <a:rPr lang="en-GB" sz="1800"/>
              <a:t>Annex A - eliminated substances</a:t>
            </a:r>
          </a:p>
          <a:p>
            <a:pPr marL="457200" lvl="0" indent="-342900" rtl="0">
              <a:buClr>
                <a:schemeClr val="dk2"/>
              </a:buClr>
              <a:buSzPct val="166666"/>
              <a:buFont typeface="Arial"/>
              <a:buChar char="•"/>
            </a:pPr>
            <a:r>
              <a:rPr lang="en-GB" sz="1800"/>
              <a:t>Annex B - restricted substances</a:t>
            </a:r>
          </a:p>
          <a:p>
            <a:endParaRPr lang="en-GB" sz="1800"/>
          </a:p>
          <a:p>
            <a:pPr marL="457200" lvl="0" indent="-342900" rtl="0">
              <a:buClr>
                <a:schemeClr val="dk2"/>
              </a:buClr>
              <a:buSzPct val="166666"/>
              <a:buFont typeface="Arial"/>
              <a:buChar char="•"/>
            </a:pPr>
            <a:r>
              <a:rPr lang="en-GB" sz="1800"/>
              <a:t>Article 3 - Intentional Production and Use</a:t>
            </a:r>
          </a:p>
          <a:p>
            <a:pPr marL="914400" lvl="1" indent="-342900" rtl="0">
              <a:buClr>
                <a:schemeClr val="dk2"/>
              </a:buClr>
              <a:buSzPct val="100000"/>
              <a:buFont typeface="Courier New"/>
              <a:buChar char="o"/>
            </a:pPr>
            <a:r>
              <a:rPr lang="en-GB" sz="1800"/>
              <a:t>prohibit production and use of Annex A</a:t>
            </a:r>
          </a:p>
          <a:p>
            <a:pPr marL="914400" lvl="1" indent="-342900" rtl="0">
              <a:buClr>
                <a:schemeClr val="dk2"/>
              </a:buClr>
              <a:buSzPct val="100000"/>
              <a:buFont typeface="Courier New"/>
              <a:buChar char="o"/>
            </a:pPr>
            <a:r>
              <a:rPr lang="en-GB" sz="1800"/>
              <a:t>Restrict prohibition and use of Annex B</a:t>
            </a:r>
          </a:p>
          <a:p>
            <a:pPr marL="914400" lvl="1" indent="-342900" rtl="0">
              <a:buClr>
                <a:schemeClr val="dk2"/>
              </a:buClr>
              <a:buSzPct val="100000"/>
              <a:buFont typeface="Courier New"/>
              <a:buChar char="o"/>
            </a:pPr>
            <a:r>
              <a:rPr lang="en-GB" sz="1800"/>
              <a:t>Import and Export</a:t>
            </a:r>
          </a:p>
          <a:p>
            <a:endParaRPr lang="en-GB" sz="1800"/>
          </a:p>
          <a:p>
            <a:endParaRPr lang="en-GB" sz="1800"/>
          </a:p>
          <a:p>
            <a:endParaRPr lang="en-GB" sz="1800"/>
          </a:p>
          <a:p>
            <a:endParaRPr lang="en-GB" sz="1800"/>
          </a:p>
          <a:p>
            <a:endParaRPr lang="en-GB" sz="1800"/>
          </a:p>
          <a:p>
            <a:endParaRPr lang="en-GB" sz="1800"/>
          </a:p>
          <a:p>
            <a:endParaRPr lang="en-GB" sz="1800"/>
          </a:p>
        </p:txBody>
      </p:sp>
      <p:sp>
        <p:nvSpPr>
          <p:cNvPr id="83" name="Shape 83"/>
          <p:cNvSpPr txBox="1">
            <a:spLocks noGrp="1"/>
          </p:cNvSpPr>
          <p:nvPr>
            <p:ph type="title"/>
          </p:nvPr>
        </p:nvSpPr>
        <p:spPr>
          <a:xfrm>
            <a:off x="457200" y="3"/>
            <a:ext cx="8229600" cy="994200"/>
          </a:xfrm>
          <a:prstGeom prst="rect">
            <a:avLst/>
          </a:prstGeom>
        </p:spPr>
        <p:txBody>
          <a:bodyPr lIns="91425" tIns="91425" rIns="91425" bIns="91425" anchor="b" anchorCtr="0">
            <a:noAutofit/>
          </a:bodyPr>
          <a:lstStyle/>
          <a:p>
            <a:pPr>
              <a:buNone/>
            </a:pPr>
            <a:r>
              <a:rPr lang="en-GB"/>
              <a:t>Stockholm Convention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p:cNvPicPr preferRelativeResize="0"/>
          <p:nvPr/>
        </p:nvPicPr>
        <p:blipFill>
          <a:blip r:embed="rId3"/>
          <a:stretch>
            <a:fillRect/>
          </a:stretch>
        </p:blipFill>
        <p:spPr>
          <a:xfrm>
            <a:off x="397800" y="457774"/>
            <a:ext cx="8229600" cy="4227961"/>
          </a:xfrm>
          <a:prstGeom prst="rect">
            <a:avLst/>
          </a:prstGeom>
        </p:spPr>
      </p:pic>
    </p:spTree>
  </p:cSld>
  <p:clrMapOvr>
    <a:masterClrMapping/>
  </p:clrMapOvr>
  <p:transition spd="slow">
    <p:cut/>
  </p:transition>
</p:sld>
</file>

<file path=ppt/theme/theme1.xml><?xml version="1.0" encoding="utf-8"?>
<a:theme xmlns:a="http://schemas.openxmlformats.org/drawingml/2006/main"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980</Words>
  <Application>Microsoft Office PowerPoint</Application>
  <PresentationFormat>Affichage à l'écran (16:9)</PresentationFormat>
  <Paragraphs>197</Paragraphs>
  <Slides>30</Slides>
  <Notes>30</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wave</vt:lpstr>
      <vt:lpstr>Persistent Organic Pollutant</vt:lpstr>
      <vt:lpstr>Introduction</vt:lpstr>
      <vt:lpstr>What are POPs?</vt:lpstr>
      <vt:lpstr>International Regime for POPs </vt:lpstr>
      <vt:lpstr>Two pieces of legislation</vt:lpstr>
      <vt:lpstr>Aarhus Protocol</vt:lpstr>
      <vt:lpstr>Aarhus Protocol</vt:lpstr>
      <vt:lpstr>Stockholm Convention</vt:lpstr>
      <vt:lpstr>Présentation PowerPoint</vt:lpstr>
      <vt:lpstr>Stockholm Convention</vt:lpstr>
      <vt:lpstr>Stockholm Convention</vt:lpstr>
      <vt:lpstr>EU Legislation</vt:lpstr>
      <vt:lpstr>EU Legislation</vt:lpstr>
      <vt:lpstr>EU Legislation</vt:lpstr>
      <vt:lpstr>EU Legislation</vt:lpstr>
      <vt:lpstr>EU Legislation</vt:lpstr>
      <vt:lpstr>EU Legislation</vt:lpstr>
      <vt:lpstr>EU Legislation</vt:lpstr>
      <vt:lpstr>The Aerial Herbicide Spraying (Ecuador v Colombia) case</vt:lpstr>
      <vt:lpstr>Background</vt:lpstr>
      <vt:lpstr>Background</vt:lpstr>
      <vt:lpstr>The Agreement of 9 September 2013</vt:lpstr>
      <vt:lpstr>The Agreement of 9 September 2013</vt:lpstr>
      <vt:lpstr>POPs in the Arctic</vt:lpstr>
      <vt:lpstr>The Arctic Indigenous population</vt:lpstr>
      <vt:lpstr>The Arctic</vt:lpstr>
      <vt:lpstr>The Arctic and the POPs</vt:lpstr>
      <vt:lpstr>Movement of POPs to the Arctic</vt:lpstr>
      <vt:lpstr>Impact on the ecosystem</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Persistent Organic Pollutant</dc:title>
  <dc:creator>Madeleine Nilsson</dc:creator>
  <cp:lastModifiedBy>María Mercedes Moreno-MamaCoca</cp:lastModifiedBy>
  <cp:revision>3</cp:revision>
  <dcterms:modified xsi:type="dcterms:W3CDTF">2015-03-31T14:10:50Z</dcterms:modified>
</cp:coreProperties>
</file>